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13"/>
  </p:notesMasterIdLst>
  <p:sldIdLst>
    <p:sldId id="260" r:id="rId2"/>
    <p:sldId id="256" r:id="rId3"/>
    <p:sldId id="258" r:id="rId4"/>
    <p:sldId id="257" r:id="rId5"/>
    <p:sldId id="262" r:id="rId6"/>
    <p:sldId id="264" r:id="rId7"/>
    <p:sldId id="265" r:id="rId8"/>
    <p:sldId id="259" r:id="rId9"/>
    <p:sldId id="261" r:id="rId10"/>
    <p:sldId id="266" r:id="rId11"/>
    <p:sldId id="267" r:id="rId12"/>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00"/>
    <a:srgbClr val="C68900"/>
    <a:srgbClr val="242B83"/>
    <a:srgbClr val="D99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06E34-79E7-8E4F-AF4C-CADEBDF05965}" type="datetimeFigureOut">
              <a:rPr lang="fr-FR" smtClean="0"/>
              <a:t>12/09/2023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F48E-F228-4B49-858D-C69FFB8EA7CA}" type="slidenum">
              <a:rPr lang="fr-FR" smtClean="0"/>
              <a:t>‹#›</a:t>
            </a:fld>
            <a:endParaRPr lang="fr-FR"/>
          </a:p>
        </p:txBody>
      </p:sp>
    </p:spTree>
    <p:extLst>
      <p:ext uri="{BB962C8B-B14F-4D97-AF65-F5344CB8AC3E}">
        <p14:creationId xmlns:p14="http://schemas.microsoft.com/office/powerpoint/2010/main" val="44370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CA3F48E-F228-4B49-858D-C69FFB8EA7CA}" type="slidenum">
              <a:rPr lang="fr-FR" smtClean="0"/>
              <a:t>6</a:t>
            </a:fld>
            <a:endParaRPr lang="fr-FR"/>
          </a:p>
        </p:txBody>
      </p:sp>
    </p:spTree>
    <p:extLst>
      <p:ext uri="{BB962C8B-B14F-4D97-AF65-F5344CB8AC3E}">
        <p14:creationId xmlns:p14="http://schemas.microsoft.com/office/powerpoint/2010/main" val="291829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CA3F48E-F228-4B49-858D-C69FFB8EA7CA}" type="slidenum">
              <a:rPr lang="fr-FR" smtClean="0"/>
              <a:t>10</a:t>
            </a:fld>
            <a:endParaRPr lang="fr-FR"/>
          </a:p>
        </p:txBody>
      </p:sp>
    </p:spTree>
    <p:extLst>
      <p:ext uri="{BB962C8B-B14F-4D97-AF65-F5344CB8AC3E}">
        <p14:creationId xmlns:p14="http://schemas.microsoft.com/office/powerpoint/2010/main" val="132652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9/12/23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760813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2537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7310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2013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9694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57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4497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8154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3696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87623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9/12/23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75468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9/12/23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0246378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8" r:id="rId6"/>
    <p:sldLayoutId id="2147483793" r:id="rId7"/>
    <p:sldLayoutId id="2147483794" r:id="rId8"/>
    <p:sldLayoutId id="2147483795" r:id="rId9"/>
    <p:sldLayoutId id="2147483797" r:id="rId10"/>
    <p:sldLayoutId id="2147483796"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9" name="Straight Connector 28">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holding a spoon over a bowl of food&#10;&#10;Description automatically generated">
            <a:extLst>
              <a:ext uri="{FF2B5EF4-FFF2-40B4-BE49-F238E27FC236}">
                <a16:creationId xmlns:a16="http://schemas.microsoft.com/office/drawing/2014/main" id="{EB2EF6C6-2908-A078-5633-D10B30CFB680}"/>
              </a:ext>
            </a:extLst>
          </p:cNvPr>
          <p:cNvPicPr>
            <a:picLocks noChangeAspect="1"/>
          </p:cNvPicPr>
          <p:nvPr/>
        </p:nvPicPr>
        <p:blipFill rotWithShape="1">
          <a:blip r:embed="rId2">
            <a:alphaModFix amt="30000"/>
          </a:blip>
          <a:srcRect t="14406" b="21164"/>
          <a:stretch/>
        </p:blipFill>
        <p:spPr>
          <a:xfrm>
            <a:off x="2878514" y="10"/>
            <a:ext cx="9313486" cy="6857990"/>
          </a:xfrm>
          <a:prstGeom prst="rect">
            <a:avLst/>
          </a:prstGeom>
        </p:spPr>
      </p:pic>
      <p:sp>
        <p:nvSpPr>
          <p:cNvPr id="2" name="Title 1">
            <a:extLst>
              <a:ext uri="{FF2B5EF4-FFF2-40B4-BE49-F238E27FC236}">
                <a16:creationId xmlns:a16="http://schemas.microsoft.com/office/drawing/2014/main" id="{4993028E-150A-843D-8530-0E912FD49BE4}"/>
              </a:ext>
            </a:extLst>
          </p:cNvPr>
          <p:cNvSpPr>
            <a:spLocks noGrp="1"/>
          </p:cNvSpPr>
          <p:nvPr>
            <p:ph type="title"/>
          </p:nvPr>
        </p:nvSpPr>
        <p:spPr>
          <a:xfrm>
            <a:off x="5215068" y="893935"/>
            <a:ext cx="6976932" cy="3339390"/>
          </a:xfrm>
        </p:spPr>
        <p:txBody>
          <a:bodyPr vert="horz" lIns="91440" tIns="45720" rIns="91440" bIns="45720" rtlCol="0" anchor="ctr">
            <a:normAutofit/>
          </a:bodyPr>
          <a:lstStyle/>
          <a:p>
            <a:r>
              <a:rPr lang="en-US" sz="6600" i="1" kern="1200" spc="100" baseline="0" dirty="0">
                <a:solidFill>
                  <a:srgbClr val="FFB300"/>
                </a:solidFill>
                <a:latin typeface="+mj-lt"/>
                <a:ea typeface="+mj-ea"/>
                <a:cs typeface="+mj-cs"/>
              </a:rPr>
              <a:t>Comme1Chef.Events</a:t>
            </a:r>
          </a:p>
        </p:txBody>
      </p:sp>
      <p:pic>
        <p:nvPicPr>
          <p:cNvPr id="22" name="Picture 21" descr="A table set for a wedding&#10;&#10;Description automatically generated">
            <a:extLst>
              <a:ext uri="{FF2B5EF4-FFF2-40B4-BE49-F238E27FC236}">
                <a16:creationId xmlns:a16="http://schemas.microsoft.com/office/drawing/2014/main" id="{5F681091-A26C-7C18-48E3-2EFDFD293E9A}"/>
              </a:ext>
            </a:extLst>
          </p:cNvPr>
          <p:cNvPicPr>
            <a:picLocks noChangeAspect="1"/>
          </p:cNvPicPr>
          <p:nvPr/>
        </p:nvPicPr>
        <p:blipFill rotWithShape="1">
          <a:blip r:embed="rId3"/>
          <a:srcRect l="21509" r="27731"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33" name="Straight Connector 32">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386153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descr="A long table set for a party&#10;&#10;Description automatically generated">
            <a:extLst>
              <a:ext uri="{FF2B5EF4-FFF2-40B4-BE49-F238E27FC236}">
                <a16:creationId xmlns:a16="http://schemas.microsoft.com/office/drawing/2014/main" id="{FCDD45BD-D626-C328-BC39-E4218278F290}"/>
              </a:ext>
            </a:extLst>
          </p:cNvPr>
          <p:cNvPicPr>
            <a:picLocks noChangeAspect="1"/>
          </p:cNvPicPr>
          <p:nvPr/>
        </p:nvPicPr>
        <p:blipFill>
          <a:blip r:embed="rId3"/>
          <a:stretch>
            <a:fillRect/>
          </a:stretch>
        </p:blipFill>
        <p:spPr>
          <a:xfrm>
            <a:off x="-31725" y="-18091"/>
            <a:ext cx="12223724" cy="6894182"/>
          </a:xfrm>
          <a:prstGeom prst="rect">
            <a:avLst/>
          </a:prstGeom>
        </p:spPr>
      </p:pic>
      <p:sp>
        <p:nvSpPr>
          <p:cNvPr id="2" name="Title 1">
            <a:extLst>
              <a:ext uri="{FF2B5EF4-FFF2-40B4-BE49-F238E27FC236}">
                <a16:creationId xmlns:a16="http://schemas.microsoft.com/office/drawing/2014/main" id="{1D3634E6-15EE-1778-B133-60AC0D782C61}"/>
              </a:ext>
            </a:extLst>
          </p:cNvPr>
          <p:cNvSpPr>
            <a:spLocks noGrp="1"/>
          </p:cNvSpPr>
          <p:nvPr>
            <p:ph type="ctrTitle"/>
          </p:nvPr>
        </p:nvSpPr>
        <p:spPr>
          <a:xfrm>
            <a:off x="277791" y="661011"/>
            <a:ext cx="4460463" cy="1167789"/>
          </a:xfrm>
        </p:spPr>
        <p:txBody>
          <a:bodyPr anchor="b">
            <a:normAutofit/>
          </a:bodyPr>
          <a:lstStyle/>
          <a:p>
            <a:r>
              <a:rPr lang="fr-FR" b="1" dirty="0">
                <a:solidFill>
                  <a:srgbClr val="FFB300"/>
                </a:solidFill>
              </a:rPr>
              <a:t>Notre ADN</a:t>
            </a:r>
          </a:p>
        </p:txBody>
      </p:sp>
      <p:sp>
        <p:nvSpPr>
          <p:cNvPr id="14"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7" name="Oval 6">
            <a:extLst>
              <a:ext uri="{FF2B5EF4-FFF2-40B4-BE49-F238E27FC236}">
                <a16:creationId xmlns:a16="http://schemas.microsoft.com/office/drawing/2014/main" id="{74F17234-1D40-C5DD-99A8-121F31BE011D}"/>
              </a:ext>
            </a:extLst>
          </p:cNvPr>
          <p:cNvSpPr/>
          <p:nvPr/>
        </p:nvSpPr>
        <p:spPr>
          <a:xfrm>
            <a:off x="6096000" y="1921397"/>
            <a:ext cx="3557286" cy="3302073"/>
          </a:xfrm>
          <a:prstGeom prst="ellipse">
            <a:avLst/>
          </a:prstGeom>
          <a:solidFill>
            <a:srgbClr val="C68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a:extLst>
              <a:ext uri="{FF2B5EF4-FFF2-40B4-BE49-F238E27FC236}">
                <a16:creationId xmlns:a16="http://schemas.microsoft.com/office/drawing/2014/main" id="{2CB216B0-A9C5-36AF-362B-8FAE71A145A2}"/>
              </a:ext>
            </a:extLst>
          </p:cNvPr>
          <p:cNvSpPr/>
          <p:nvPr/>
        </p:nvSpPr>
        <p:spPr>
          <a:xfrm>
            <a:off x="4160523" y="1921396"/>
            <a:ext cx="3317304" cy="3302073"/>
          </a:xfrm>
          <a:prstGeom prst="ellipse">
            <a:avLst/>
          </a:prstGeom>
          <a:solidFill>
            <a:srgbClr val="C68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Oval 7">
            <a:extLst>
              <a:ext uri="{FF2B5EF4-FFF2-40B4-BE49-F238E27FC236}">
                <a16:creationId xmlns:a16="http://schemas.microsoft.com/office/drawing/2014/main" id="{4F872D78-2D88-310A-224C-4ED13C3ADA72}"/>
              </a:ext>
            </a:extLst>
          </p:cNvPr>
          <p:cNvSpPr/>
          <p:nvPr/>
        </p:nvSpPr>
        <p:spPr>
          <a:xfrm>
            <a:off x="5823997" y="2255175"/>
            <a:ext cx="1979269" cy="2687215"/>
          </a:xfrm>
          <a:prstGeom prst="ellipse">
            <a:avLst/>
          </a:prstGeom>
          <a:solidFill>
            <a:srgbClr val="C68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5A0F430D-D2C3-1A28-9FE4-B1290D760313}"/>
              </a:ext>
            </a:extLst>
          </p:cNvPr>
          <p:cNvSpPr txBox="1"/>
          <p:nvPr/>
        </p:nvSpPr>
        <p:spPr>
          <a:xfrm>
            <a:off x="4206240" y="2905246"/>
            <a:ext cx="1657779" cy="461665"/>
          </a:xfrm>
          <a:prstGeom prst="rect">
            <a:avLst/>
          </a:prstGeom>
          <a:noFill/>
        </p:spPr>
        <p:txBody>
          <a:bodyPr wrap="square" rtlCol="0">
            <a:spAutoFit/>
          </a:bodyPr>
          <a:lstStyle/>
          <a:p>
            <a:r>
              <a:rPr lang="fr-FR" sz="2400" b="1" dirty="0"/>
              <a:t>Valeurs</a:t>
            </a:r>
            <a:endParaRPr lang="fr-FR" b="1" dirty="0"/>
          </a:p>
        </p:txBody>
      </p:sp>
      <p:sp>
        <p:nvSpPr>
          <p:cNvPr id="11" name="TextBox 10">
            <a:extLst>
              <a:ext uri="{FF2B5EF4-FFF2-40B4-BE49-F238E27FC236}">
                <a16:creationId xmlns:a16="http://schemas.microsoft.com/office/drawing/2014/main" id="{04279B18-FB1D-471D-BC6E-8152FBB9EF98}"/>
              </a:ext>
            </a:extLst>
          </p:cNvPr>
          <p:cNvSpPr txBox="1"/>
          <p:nvPr/>
        </p:nvSpPr>
        <p:spPr>
          <a:xfrm>
            <a:off x="8358760" y="2905246"/>
            <a:ext cx="1427827" cy="461665"/>
          </a:xfrm>
          <a:prstGeom prst="rect">
            <a:avLst/>
          </a:prstGeom>
          <a:noFill/>
        </p:spPr>
        <p:txBody>
          <a:bodyPr wrap="square" rtlCol="0">
            <a:spAutoFit/>
          </a:bodyPr>
          <a:lstStyle/>
          <a:p>
            <a:r>
              <a:rPr lang="fr-FR" sz="2400" b="1" dirty="0"/>
              <a:t>Vision</a:t>
            </a:r>
            <a:endParaRPr lang="fr-FR" b="1" dirty="0"/>
          </a:p>
        </p:txBody>
      </p:sp>
      <p:sp>
        <p:nvSpPr>
          <p:cNvPr id="13" name="TextBox 12">
            <a:extLst>
              <a:ext uri="{FF2B5EF4-FFF2-40B4-BE49-F238E27FC236}">
                <a16:creationId xmlns:a16="http://schemas.microsoft.com/office/drawing/2014/main" id="{B8695849-A20B-EC97-725A-FAFD012E49BE}"/>
              </a:ext>
            </a:extLst>
          </p:cNvPr>
          <p:cNvSpPr txBox="1"/>
          <p:nvPr/>
        </p:nvSpPr>
        <p:spPr>
          <a:xfrm>
            <a:off x="5962698" y="3370598"/>
            <a:ext cx="1700707" cy="461665"/>
          </a:xfrm>
          <a:prstGeom prst="rect">
            <a:avLst/>
          </a:prstGeom>
          <a:noFill/>
        </p:spPr>
        <p:txBody>
          <a:bodyPr wrap="square" rtlCol="0">
            <a:spAutoFit/>
          </a:bodyPr>
          <a:lstStyle/>
          <a:p>
            <a:pPr algn="ctr"/>
            <a:r>
              <a:rPr lang="fr-FR" sz="2400" b="1" dirty="0"/>
              <a:t>Mission</a:t>
            </a:r>
            <a:endParaRPr lang="fr-FR" b="1" dirty="0"/>
          </a:p>
        </p:txBody>
      </p:sp>
      <p:sp>
        <p:nvSpPr>
          <p:cNvPr id="20" name="TextBox 19">
            <a:extLst>
              <a:ext uri="{FF2B5EF4-FFF2-40B4-BE49-F238E27FC236}">
                <a16:creationId xmlns:a16="http://schemas.microsoft.com/office/drawing/2014/main" id="{FA9E23FE-966F-648F-1B42-B2D0FB712352}"/>
              </a:ext>
            </a:extLst>
          </p:cNvPr>
          <p:cNvSpPr txBox="1"/>
          <p:nvPr/>
        </p:nvSpPr>
        <p:spPr>
          <a:xfrm>
            <a:off x="277792" y="1828800"/>
            <a:ext cx="3557292" cy="6740307"/>
          </a:xfrm>
          <a:prstGeom prst="rect">
            <a:avLst/>
          </a:prstGeom>
          <a:noFill/>
        </p:spPr>
        <p:txBody>
          <a:bodyPr wrap="square" rtlCol="0">
            <a:spAutoFit/>
          </a:bodyPr>
          <a:lstStyle/>
          <a:p>
            <a:r>
              <a:rPr lang="fr-FR" b="1" dirty="0">
                <a:effectLst/>
                <a:highlight>
                  <a:srgbClr val="FFB300"/>
                </a:highlight>
                <a:latin typeface="Helvetica Neue" panose="02000503000000020004" pitchFamily="2" charset="0"/>
              </a:rPr>
              <a:t>Notre Mission :</a:t>
            </a:r>
          </a:p>
          <a:p>
            <a:endParaRPr lang="fr-FR" b="1" dirty="0">
              <a:highlight>
                <a:srgbClr val="FFB300"/>
              </a:highlight>
              <a:latin typeface="Helvetica Neue" panose="02000503000000020004" pitchFamily="2" charset="0"/>
            </a:endParaRPr>
          </a:p>
          <a:p>
            <a:r>
              <a:rPr lang="fr-FR" b="1" dirty="0">
                <a:effectLst/>
                <a:highlight>
                  <a:srgbClr val="FFB300"/>
                </a:highlight>
                <a:latin typeface="Helvetica Neue" panose="02000503000000020004" pitchFamily="2" charset="0"/>
              </a:rPr>
              <a:t> Conceptualiser et opérer des lieux de vie et les transformer en lieux de destination incontournables. </a:t>
            </a:r>
          </a:p>
          <a:p>
            <a:endParaRPr lang="fr-FR" b="1" dirty="0">
              <a:effectLst/>
              <a:highlight>
                <a:srgbClr val="FFB300"/>
              </a:highlight>
              <a:latin typeface="Helvetica Neue" panose="02000503000000020004" pitchFamily="2" charset="0"/>
            </a:endParaRPr>
          </a:p>
          <a:p>
            <a:endParaRPr lang="fr-FR" b="1" dirty="0">
              <a:highlight>
                <a:srgbClr val="FFB300"/>
              </a:highlight>
              <a:latin typeface="Helvetica Neue" panose="02000503000000020004" pitchFamily="2" charset="0"/>
            </a:endParaRPr>
          </a:p>
          <a:p>
            <a:r>
              <a:rPr lang="fr-FR" b="1" dirty="0">
                <a:effectLst/>
                <a:highlight>
                  <a:srgbClr val="FFB300"/>
                </a:highlight>
                <a:latin typeface="Helvetica Neue" panose="02000503000000020004" pitchFamily="2" charset="0"/>
              </a:rPr>
              <a:t>Notre Vision : </a:t>
            </a:r>
          </a:p>
          <a:p>
            <a:r>
              <a:rPr lang="fr-FR" b="1" dirty="0">
                <a:effectLst/>
                <a:highlight>
                  <a:srgbClr val="FFB300"/>
                </a:highlight>
                <a:latin typeface="Helvetica Neue" panose="02000503000000020004" pitchFamily="2" charset="0"/>
              </a:rPr>
              <a:t>Être l'opérateur de référence</a:t>
            </a:r>
            <a:r>
              <a:rPr lang="fr-FR" b="1" dirty="0">
                <a:highlight>
                  <a:srgbClr val="FFB300"/>
                </a:highlight>
                <a:latin typeface="Helvetica Neue" panose="02000503000000020004" pitchFamily="2" charset="0"/>
              </a:rPr>
              <a:t>.</a:t>
            </a:r>
            <a:r>
              <a:rPr lang="fr-FR" b="1" dirty="0">
                <a:effectLst/>
                <a:highlight>
                  <a:srgbClr val="FFB300"/>
                </a:highlight>
                <a:latin typeface="Helvetica Neue" panose="02000503000000020004" pitchFamily="2" charset="0"/>
              </a:rPr>
              <a:t> </a:t>
            </a:r>
          </a:p>
          <a:p>
            <a:endParaRPr lang="fr-FR" b="1" dirty="0">
              <a:highlight>
                <a:srgbClr val="FFB300"/>
              </a:highlight>
              <a:latin typeface="Helvetica Neue" panose="02000503000000020004" pitchFamily="2" charset="0"/>
            </a:endParaRPr>
          </a:p>
          <a:p>
            <a:r>
              <a:rPr lang="fr-FR" b="1" dirty="0">
                <a:effectLst/>
                <a:highlight>
                  <a:srgbClr val="FFB300"/>
                </a:highlight>
                <a:latin typeface="Helvetica Neue" panose="02000503000000020004" pitchFamily="2" charset="0"/>
              </a:rPr>
              <a:t>Nos Valeurs : </a:t>
            </a:r>
          </a:p>
          <a:p>
            <a:r>
              <a:rPr lang="fr-FR" b="1" dirty="0">
                <a:effectLst/>
                <a:highlight>
                  <a:srgbClr val="FFB300"/>
                </a:highlight>
                <a:latin typeface="Helvetica Neue" panose="02000503000000020004" pitchFamily="2" charset="0"/>
              </a:rPr>
              <a:t>Joie, Bonne Humeur, et capable de s'adapter à tous les projets Convivialité </a:t>
            </a:r>
          </a:p>
          <a:p>
            <a:endParaRPr lang="en-GB" dirty="0">
              <a:latin typeface="Helvetica Neue" panose="02000503000000020004" pitchFamily="2" charset="0"/>
            </a:endParaRPr>
          </a:p>
          <a:p>
            <a:endParaRPr lang="en-GB" dirty="0">
              <a:effectLst/>
              <a:latin typeface="Helvetica Neue" panose="02000503000000020004" pitchFamily="2" charset="0"/>
            </a:endParaRPr>
          </a:p>
          <a:p>
            <a:endParaRPr lang="en-GB" dirty="0">
              <a:latin typeface="Helvetica Neue" panose="02000503000000020004" pitchFamily="2" charset="0"/>
            </a:endParaRPr>
          </a:p>
          <a:p>
            <a:endParaRPr lang="en-GB" dirty="0">
              <a:effectLst/>
              <a:latin typeface="Helvetica Neue" panose="02000503000000020004" pitchFamily="2" charset="0"/>
            </a:endParaRPr>
          </a:p>
          <a:p>
            <a:endParaRPr lang="en-GB" dirty="0">
              <a:latin typeface="Helvetica Neue" panose="02000503000000020004" pitchFamily="2" charset="0"/>
            </a:endParaRPr>
          </a:p>
          <a:p>
            <a:endParaRPr lang="en-GB" dirty="0">
              <a:effectLst/>
              <a:latin typeface="Helvetica Neue" panose="02000503000000020004" pitchFamily="2" charset="0"/>
            </a:endParaRPr>
          </a:p>
          <a:p>
            <a:endParaRPr lang="en-GB" dirty="0">
              <a:latin typeface="Helvetica Neue" panose="02000503000000020004" pitchFamily="2" charset="0"/>
            </a:endParaRPr>
          </a:p>
          <a:p>
            <a:endParaRPr lang="en-GB" dirty="0">
              <a:effectLst/>
              <a:latin typeface="Helvetica Neue" panose="02000503000000020004" pitchFamily="2" charset="0"/>
            </a:endParaRPr>
          </a:p>
          <a:p>
            <a:endParaRPr lang="fr-FR" dirty="0"/>
          </a:p>
        </p:txBody>
      </p:sp>
    </p:spTree>
    <p:extLst>
      <p:ext uri="{BB962C8B-B14F-4D97-AF65-F5344CB8AC3E}">
        <p14:creationId xmlns:p14="http://schemas.microsoft.com/office/powerpoint/2010/main" val="120672015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36969-3462-1D5F-9282-69C5E5DC0E95}"/>
              </a:ext>
            </a:extLst>
          </p:cNvPr>
          <p:cNvSpPr>
            <a:spLocks noGrp="1"/>
          </p:cNvSpPr>
          <p:nvPr>
            <p:ph type="title"/>
          </p:nvPr>
        </p:nvSpPr>
        <p:spPr>
          <a:xfrm>
            <a:off x="758952" y="557784"/>
            <a:ext cx="6433418" cy="1609344"/>
          </a:xfrm>
        </p:spPr>
        <p:txBody>
          <a:bodyPr vert="horz" lIns="91440" tIns="45720" rIns="91440" bIns="45720" rtlCol="0" anchor="ctr">
            <a:normAutofit/>
          </a:bodyPr>
          <a:lstStyle/>
          <a:p>
            <a:r>
              <a:rPr lang="en-US" b="1" i="1" kern="1200" spc="100" baseline="0" dirty="0" err="1">
                <a:solidFill>
                  <a:srgbClr val="C68900"/>
                </a:solidFill>
                <a:latin typeface="+mj-lt"/>
                <a:ea typeface="+mj-ea"/>
                <a:cs typeface="+mj-cs"/>
              </a:rPr>
              <a:t>En</a:t>
            </a:r>
            <a:r>
              <a:rPr lang="en-US" b="1" i="1" kern="1200" spc="100" baseline="0" dirty="0">
                <a:solidFill>
                  <a:srgbClr val="C68900"/>
                </a:solidFill>
                <a:latin typeface="+mj-lt"/>
                <a:ea typeface="+mj-ea"/>
                <a:cs typeface="+mj-cs"/>
              </a:rPr>
              <a:t> résumé</a:t>
            </a:r>
          </a:p>
        </p:txBody>
      </p:sp>
      <p:sp>
        <p:nvSpPr>
          <p:cNvPr id="29" name="Freeform 6">
            <a:extLst>
              <a:ext uri="{FF2B5EF4-FFF2-40B4-BE49-F238E27FC236}">
                <a16:creationId xmlns:a16="http://schemas.microsoft.com/office/drawing/2014/main" id="{C0FA3EB3-F9E7-48CF-B25A-6BC0D702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935" y="95288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txBody>
          <a:bodyPr anchor="ctr"/>
          <a:lstStyle/>
          <a:p>
            <a:endParaRPr lang="en-US"/>
          </a:p>
        </p:txBody>
      </p:sp>
      <p:sp>
        <p:nvSpPr>
          <p:cNvPr id="24" name="Content Placeholder 23">
            <a:extLst>
              <a:ext uri="{FF2B5EF4-FFF2-40B4-BE49-F238E27FC236}">
                <a16:creationId xmlns:a16="http://schemas.microsoft.com/office/drawing/2014/main" id="{0032A920-7900-F216-F461-AAAFE89DB18E}"/>
              </a:ext>
            </a:extLst>
          </p:cNvPr>
          <p:cNvSpPr>
            <a:spLocks noGrp="1"/>
          </p:cNvSpPr>
          <p:nvPr>
            <p:ph idx="1"/>
          </p:nvPr>
        </p:nvSpPr>
        <p:spPr>
          <a:xfrm>
            <a:off x="498764" y="2541319"/>
            <a:ext cx="4284073" cy="3431969"/>
          </a:xfrm>
        </p:spPr>
        <p:txBody>
          <a:bodyPr>
            <a:normAutofit/>
          </a:bodyPr>
          <a:lstStyle/>
          <a:p>
            <a:pPr>
              <a:buFont typeface="Wingdings" pitchFamily="2" charset="2"/>
              <a:buChar char="ü"/>
            </a:pPr>
            <a:r>
              <a:rPr lang="fr-FR" sz="1800" b="1" dirty="0">
                <a:solidFill>
                  <a:schemeClr val="bg1"/>
                </a:solidFill>
                <a:effectLst/>
                <a:latin typeface="Manrope"/>
              </a:rPr>
              <a:t>C'est le lieu où l'on peut se retrouver entre amis, collègues, ou famille afin de véritablement partager des moments uniques. </a:t>
            </a:r>
            <a:endParaRPr lang="fr-FR" b="1" dirty="0">
              <a:solidFill>
                <a:schemeClr val="bg1"/>
              </a:solidFill>
            </a:endParaRPr>
          </a:p>
          <a:p>
            <a:pPr>
              <a:buFont typeface="Wingdings" pitchFamily="2" charset="2"/>
              <a:buChar char="ü"/>
            </a:pPr>
            <a:endParaRPr lang="fr-FR" b="1" dirty="0">
              <a:solidFill>
                <a:schemeClr val="bg1"/>
              </a:solidFill>
            </a:endParaRPr>
          </a:p>
          <a:p>
            <a:pPr>
              <a:buFont typeface="Wingdings" pitchFamily="2" charset="2"/>
              <a:buChar char="ü"/>
            </a:pPr>
            <a:r>
              <a:rPr lang="fr-FR" sz="1800" b="1" dirty="0">
                <a:solidFill>
                  <a:schemeClr val="bg1"/>
                </a:solidFill>
                <a:effectLst/>
                <a:latin typeface="Manrope"/>
              </a:rPr>
              <a:t>On touche, on voit, on sent, on écoute, on rencontre, on partage, on goute, on parcourt. Tout est simple, coloré, généreux, divers, gourmand, et accessible. </a:t>
            </a:r>
            <a:endParaRPr lang="fr-FR" b="1" dirty="0">
              <a:solidFill>
                <a:schemeClr val="bg1"/>
              </a:solidFill>
            </a:endParaRPr>
          </a:p>
          <a:p>
            <a:endParaRPr lang="en-US" dirty="0"/>
          </a:p>
        </p:txBody>
      </p:sp>
      <p:pic>
        <p:nvPicPr>
          <p:cNvPr id="5" name="Content Placeholder 4" descr="Food on a plate on a stove&#10;&#10;Description automatically generated">
            <a:extLst>
              <a:ext uri="{FF2B5EF4-FFF2-40B4-BE49-F238E27FC236}">
                <a16:creationId xmlns:a16="http://schemas.microsoft.com/office/drawing/2014/main" id="{F1750930-B345-25D3-FDAA-90A3DCF76AB2}"/>
              </a:ext>
            </a:extLst>
          </p:cNvPr>
          <p:cNvPicPr>
            <a:picLocks noChangeAspect="1"/>
          </p:cNvPicPr>
          <p:nvPr/>
        </p:nvPicPr>
        <p:blipFill rotWithShape="1">
          <a:blip r:embed="rId2"/>
          <a:srcRect t="6450" r="-2" b="4254"/>
          <a:stretch/>
        </p:blipFill>
        <p:spPr>
          <a:xfrm>
            <a:off x="7996859" y="10"/>
            <a:ext cx="4198060" cy="3650190"/>
          </a:xfrm>
          <a:custGeom>
            <a:avLst/>
            <a:gdLst/>
            <a:ahLst/>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p:spPr>
      </p:pic>
      <p:pic>
        <p:nvPicPr>
          <p:cNvPr id="7" name="Picture 6" descr="A group of people holding glasses of wine&#10;&#10;Description automatically generated">
            <a:extLst>
              <a:ext uri="{FF2B5EF4-FFF2-40B4-BE49-F238E27FC236}">
                <a16:creationId xmlns:a16="http://schemas.microsoft.com/office/drawing/2014/main" id="{81B539B6-781D-E2F3-9510-5B2C92C77E4F}"/>
              </a:ext>
            </a:extLst>
          </p:cNvPr>
          <p:cNvPicPr>
            <a:picLocks noChangeAspect="1"/>
          </p:cNvPicPr>
          <p:nvPr/>
        </p:nvPicPr>
        <p:blipFill rotWithShape="1">
          <a:blip r:embed="rId3"/>
          <a:srcRect t="2250" r="3" b="3"/>
          <a:stretch/>
        </p:blipFill>
        <p:spPr>
          <a:xfrm>
            <a:off x="5761217" y="2672409"/>
            <a:ext cx="3072384" cy="3072384"/>
          </a:xfrm>
          <a:custGeom>
            <a:avLst/>
            <a:gdLst/>
            <a:ahLst/>
            <a:cxnLst/>
            <a:rect l="l" t="t" r="r" b="b"/>
            <a:pathLst>
              <a:path w="3072384" h="3072384">
                <a:moveTo>
                  <a:pt x="1536192" y="0"/>
                </a:moveTo>
                <a:cubicBezTo>
                  <a:pt x="2384607" y="0"/>
                  <a:pt x="3072384" y="687777"/>
                  <a:pt x="3072384" y="1536192"/>
                </a:cubicBezTo>
                <a:cubicBezTo>
                  <a:pt x="3072384" y="2384607"/>
                  <a:pt x="2384607" y="3072384"/>
                  <a:pt x="1536192" y="3072384"/>
                </a:cubicBezTo>
                <a:cubicBezTo>
                  <a:pt x="687777" y="3072384"/>
                  <a:pt x="0" y="2384607"/>
                  <a:pt x="0" y="1536192"/>
                </a:cubicBezTo>
                <a:cubicBezTo>
                  <a:pt x="0" y="687777"/>
                  <a:pt x="687777" y="0"/>
                  <a:pt x="1536192" y="0"/>
                </a:cubicBezTo>
                <a:close/>
              </a:path>
            </a:pathLst>
          </a:custGeom>
        </p:spPr>
      </p:pic>
      <p:pic>
        <p:nvPicPr>
          <p:cNvPr id="9" name="Picture 8" descr="A group of people sitting at tables outside&#10;&#10;Description automatically generated">
            <a:extLst>
              <a:ext uri="{FF2B5EF4-FFF2-40B4-BE49-F238E27FC236}">
                <a16:creationId xmlns:a16="http://schemas.microsoft.com/office/drawing/2014/main" id="{ADA6D4DF-2275-AE2E-8AA8-8DB4A323924B}"/>
              </a:ext>
            </a:extLst>
          </p:cNvPr>
          <p:cNvPicPr>
            <a:picLocks noChangeAspect="1"/>
          </p:cNvPicPr>
          <p:nvPr/>
        </p:nvPicPr>
        <p:blipFill rotWithShape="1">
          <a:blip r:embed="rId4"/>
          <a:srcRect l="13889" r="10152" b="-1"/>
          <a:stretch/>
        </p:blipFill>
        <p:spPr>
          <a:xfrm>
            <a:off x="8964334" y="4032250"/>
            <a:ext cx="3227666" cy="2825750"/>
          </a:xfrm>
          <a:custGeom>
            <a:avLst/>
            <a:gdLst/>
            <a:ahLst/>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p:spPr>
      </p:pic>
      <p:sp>
        <p:nvSpPr>
          <p:cNvPr id="10" name="TextBox 9">
            <a:extLst>
              <a:ext uri="{FF2B5EF4-FFF2-40B4-BE49-F238E27FC236}">
                <a16:creationId xmlns:a16="http://schemas.microsoft.com/office/drawing/2014/main" id="{C19F4380-567D-4F18-A2AF-A6518CB15BB5}"/>
              </a:ext>
            </a:extLst>
          </p:cNvPr>
          <p:cNvSpPr txBox="1"/>
          <p:nvPr/>
        </p:nvSpPr>
        <p:spPr>
          <a:xfrm>
            <a:off x="7401113" y="373118"/>
            <a:ext cx="1809815" cy="369332"/>
          </a:xfrm>
          <a:prstGeom prst="rect">
            <a:avLst/>
          </a:prstGeom>
          <a:noFill/>
        </p:spPr>
        <p:txBody>
          <a:bodyPr wrap="square" rtlCol="0">
            <a:spAutoFit/>
          </a:bodyPr>
          <a:lstStyle/>
          <a:p>
            <a:r>
              <a:rPr lang="fr-FR" b="1" dirty="0">
                <a:solidFill>
                  <a:srgbClr val="C68900"/>
                </a:solidFill>
              </a:rPr>
              <a:t>Food</a:t>
            </a:r>
          </a:p>
        </p:txBody>
      </p:sp>
      <p:sp>
        <p:nvSpPr>
          <p:cNvPr id="11" name="TextBox 10">
            <a:extLst>
              <a:ext uri="{FF2B5EF4-FFF2-40B4-BE49-F238E27FC236}">
                <a16:creationId xmlns:a16="http://schemas.microsoft.com/office/drawing/2014/main" id="{312C860F-2FE3-E5A0-0474-1BC8C8E322D7}"/>
              </a:ext>
            </a:extLst>
          </p:cNvPr>
          <p:cNvSpPr txBox="1"/>
          <p:nvPr/>
        </p:nvSpPr>
        <p:spPr>
          <a:xfrm>
            <a:off x="5281601" y="2392403"/>
            <a:ext cx="1401287" cy="369332"/>
          </a:xfrm>
          <a:prstGeom prst="rect">
            <a:avLst/>
          </a:prstGeom>
          <a:noFill/>
        </p:spPr>
        <p:txBody>
          <a:bodyPr wrap="square" rtlCol="0">
            <a:spAutoFit/>
          </a:bodyPr>
          <a:lstStyle/>
          <a:p>
            <a:r>
              <a:rPr lang="fr-FR" b="1" dirty="0">
                <a:solidFill>
                  <a:srgbClr val="C68900"/>
                </a:solidFill>
              </a:rPr>
              <a:t>Beverage</a:t>
            </a:r>
          </a:p>
        </p:txBody>
      </p:sp>
      <p:sp>
        <p:nvSpPr>
          <p:cNvPr id="12" name="TextBox 11">
            <a:extLst>
              <a:ext uri="{FF2B5EF4-FFF2-40B4-BE49-F238E27FC236}">
                <a16:creationId xmlns:a16="http://schemas.microsoft.com/office/drawing/2014/main" id="{6A773E99-9FF7-E153-577E-AE3AEE7AEBD1}"/>
              </a:ext>
            </a:extLst>
          </p:cNvPr>
          <p:cNvSpPr txBox="1"/>
          <p:nvPr/>
        </p:nvSpPr>
        <p:spPr>
          <a:xfrm>
            <a:off x="7647709" y="6227135"/>
            <a:ext cx="1316625" cy="369332"/>
          </a:xfrm>
          <a:prstGeom prst="rect">
            <a:avLst/>
          </a:prstGeom>
          <a:noFill/>
        </p:spPr>
        <p:txBody>
          <a:bodyPr wrap="square" rtlCol="0">
            <a:spAutoFit/>
          </a:bodyPr>
          <a:lstStyle/>
          <a:p>
            <a:r>
              <a:rPr lang="fr-FR" b="1" dirty="0">
                <a:solidFill>
                  <a:srgbClr val="C68900"/>
                </a:solidFill>
              </a:rPr>
              <a:t>Events</a:t>
            </a:r>
          </a:p>
        </p:txBody>
      </p:sp>
    </p:spTree>
    <p:extLst>
      <p:ext uri="{BB962C8B-B14F-4D97-AF65-F5344CB8AC3E}">
        <p14:creationId xmlns:p14="http://schemas.microsoft.com/office/powerpoint/2010/main" val="311433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table full of glasses and plates&#10;&#10;Description automatically generated">
            <a:extLst>
              <a:ext uri="{FF2B5EF4-FFF2-40B4-BE49-F238E27FC236}">
                <a16:creationId xmlns:a16="http://schemas.microsoft.com/office/drawing/2014/main" id="{1B08A6EA-E185-6E14-DD90-C4B8E9F34544}"/>
              </a:ext>
            </a:extLst>
          </p:cNvPr>
          <p:cNvPicPr>
            <a:picLocks noChangeAspect="1"/>
          </p:cNvPicPr>
          <p:nvPr/>
        </p:nvPicPr>
        <p:blipFill rotWithShape="1">
          <a:blip r:embed="rId2"/>
          <a:srcRect t="1875" b="13855"/>
          <a:stretch/>
        </p:blipFill>
        <p:spPr>
          <a:xfrm>
            <a:off x="1" y="10"/>
            <a:ext cx="12191999" cy="6857990"/>
          </a:xfrm>
          <a:prstGeom prst="rect">
            <a:avLst/>
          </a:prstGeom>
        </p:spPr>
      </p:pic>
      <p:sp>
        <p:nvSpPr>
          <p:cNvPr id="70" name="Rectangle 69">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1095E4-D659-1779-F138-ABB0EE847185}"/>
              </a:ext>
            </a:extLst>
          </p:cNvPr>
          <p:cNvSpPr>
            <a:spLocks noGrp="1"/>
          </p:cNvSpPr>
          <p:nvPr>
            <p:ph type="ctrTitle"/>
          </p:nvPr>
        </p:nvSpPr>
        <p:spPr>
          <a:xfrm>
            <a:off x="758951" y="866904"/>
            <a:ext cx="5903105" cy="1413153"/>
          </a:xfrm>
        </p:spPr>
        <p:txBody>
          <a:bodyPr vert="horz" lIns="91440" tIns="45720" rIns="91440" bIns="45720" rtlCol="0" anchor="b">
            <a:normAutofit/>
          </a:bodyPr>
          <a:lstStyle/>
          <a:p>
            <a:r>
              <a:rPr lang="en-US" sz="4000" b="1" i="1" kern="1200" cap="all" spc="100" baseline="0" dirty="0">
                <a:solidFill>
                  <a:srgbClr val="FFB300"/>
                </a:solidFill>
                <a:latin typeface="+mj-lt"/>
                <a:ea typeface="+mj-ea"/>
                <a:cs typeface="+mj-cs"/>
              </a:rPr>
              <a:t>Comme1chef.event</a:t>
            </a:r>
            <a:br>
              <a:rPr lang="en-US" sz="4000" b="1" i="1" kern="1200" cap="all" spc="100" baseline="0" dirty="0">
                <a:solidFill>
                  <a:srgbClr val="FFB300"/>
                </a:solidFill>
                <a:latin typeface="+mj-lt"/>
                <a:ea typeface="+mj-ea"/>
                <a:cs typeface="+mj-cs"/>
              </a:rPr>
            </a:br>
            <a:endParaRPr lang="en-US" sz="4000" b="1" i="1" kern="1200" cap="all" spc="100" baseline="0" dirty="0">
              <a:solidFill>
                <a:srgbClr val="FFB300"/>
              </a:solidFill>
              <a:latin typeface="+mj-lt"/>
              <a:ea typeface="+mj-ea"/>
              <a:cs typeface="+mj-cs"/>
            </a:endParaRPr>
          </a:p>
        </p:txBody>
      </p:sp>
      <p:sp>
        <p:nvSpPr>
          <p:cNvPr id="3" name="Subtitle 2">
            <a:extLst>
              <a:ext uri="{FF2B5EF4-FFF2-40B4-BE49-F238E27FC236}">
                <a16:creationId xmlns:a16="http://schemas.microsoft.com/office/drawing/2014/main" id="{A0BF3914-A263-B25A-91C0-8B7F3624BCCA}"/>
              </a:ext>
            </a:extLst>
          </p:cNvPr>
          <p:cNvSpPr>
            <a:spLocks noGrp="1"/>
          </p:cNvSpPr>
          <p:nvPr>
            <p:ph type="subTitle" idx="1"/>
          </p:nvPr>
        </p:nvSpPr>
        <p:spPr>
          <a:xfrm>
            <a:off x="758952" y="2090063"/>
            <a:ext cx="4571999" cy="3680118"/>
          </a:xfrm>
        </p:spPr>
        <p:txBody>
          <a:bodyPr vert="horz" lIns="91440" tIns="45720" rIns="91440" bIns="45720" rtlCol="0">
            <a:normAutofit/>
          </a:bodyPr>
          <a:lstStyle/>
          <a:p>
            <a:pPr marL="182880">
              <a:lnSpc>
                <a:spcPct val="90000"/>
              </a:lnSpc>
            </a:pPr>
            <a:r>
              <a:rPr lang="en-US" sz="1800" b="1" i="1" dirty="0" err="1">
                <a:solidFill>
                  <a:srgbClr val="FFFFFF"/>
                </a:solidFill>
              </a:rPr>
              <a:t>Votre</a:t>
            </a:r>
            <a:r>
              <a:rPr lang="en-US" sz="1800" b="1" i="1" dirty="0">
                <a:solidFill>
                  <a:srgbClr val="FFFFFF"/>
                </a:solidFill>
              </a:rPr>
              <a:t> </a:t>
            </a:r>
            <a:r>
              <a:rPr lang="en-US" sz="1800" b="1" i="1" dirty="0" err="1">
                <a:solidFill>
                  <a:srgbClr val="FFFFFF"/>
                </a:solidFill>
              </a:rPr>
              <a:t>événement</a:t>
            </a:r>
            <a:r>
              <a:rPr lang="en-US" sz="1800" b="1" i="1" dirty="0">
                <a:solidFill>
                  <a:srgbClr val="FFFFFF"/>
                </a:solidFill>
              </a:rPr>
              <a:t> sur </a:t>
            </a:r>
            <a:r>
              <a:rPr lang="en-US" sz="1800" b="1" i="1" dirty="0" err="1">
                <a:solidFill>
                  <a:srgbClr val="FFFFFF"/>
                </a:solidFill>
              </a:rPr>
              <a:t>mesure</a:t>
            </a:r>
            <a:r>
              <a:rPr lang="en-US" sz="1800" b="1" i="1" dirty="0">
                <a:solidFill>
                  <a:srgbClr val="FFFFFF"/>
                </a:solidFill>
              </a:rPr>
              <a:t> :</a:t>
            </a:r>
          </a:p>
          <a:p>
            <a:pPr marL="182880">
              <a:lnSpc>
                <a:spcPct val="90000"/>
              </a:lnSpc>
            </a:pPr>
            <a:endParaRPr lang="en-US" sz="1800" b="1" dirty="0">
              <a:solidFill>
                <a:srgbClr val="FFFFFF"/>
              </a:solidFill>
            </a:endParaRPr>
          </a:p>
          <a:p>
            <a:pPr marL="342900" indent="-342900">
              <a:lnSpc>
                <a:spcPct val="90000"/>
              </a:lnSpc>
              <a:buFont typeface="Wingdings" pitchFamily="2" charset="2"/>
              <a:buChar char="v"/>
            </a:pPr>
            <a:r>
              <a:rPr lang="en-US" sz="1800" b="1" dirty="0">
                <a:solidFill>
                  <a:srgbClr val="FFFFFF"/>
                </a:solidFill>
              </a:rPr>
              <a:t>Chef </a:t>
            </a:r>
            <a:r>
              <a:rPr lang="en-US" sz="1800" b="1" dirty="0" err="1">
                <a:solidFill>
                  <a:srgbClr val="FFFFFF"/>
                </a:solidFill>
              </a:rPr>
              <a:t>privé</a:t>
            </a:r>
            <a:endParaRPr lang="en-US" sz="1800" b="1" dirty="0">
              <a:solidFill>
                <a:srgbClr val="FFFFFF"/>
              </a:solidFill>
            </a:endParaRPr>
          </a:p>
          <a:p>
            <a:pPr marL="342900" indent="-342900">
              <a:lnSpc>
                <a:spcPct val="90000"/>
              </a:lnSpc>
              <a:buFont typeface="Wingdings" pitchFamily="2" charset="2"/>
              <a:buChar char="v"/>
            </a:pPr>
            <a:r>
              <a:rPr lang="en-US" sz="1800" b="1" dirty="0" err="1">
                <a:solidFill>
                  <a:srgbClr val="FFFFFF"/>
                </a:solidFill>
              </a:rPr>
              <a:t>Réception</a:t>
            </a:r>
            <a:endParaRPr lang="en-US" sz="1800" b="1" dirty="0">
              <a:solidFill>
                <a:srgbClr val="FFFFFF"/>
              </a:solidFill>
            </a:endParaRPr>
          </a:p>
          <a:p>
            <a:pPr marL="342900" indent="-342900">
              <a:lnSpc>
                <a:spcPct val="90000"/>
              </a:lnSpc>
              <a:buFont typeface="Wingdings" pitchFamily="2" charset="2"/>
              <a:buChar char="v"/>
            </a:pPr>
            <a:r>
              <a:rPr lang="en-US" sz="1800" b="1" dirty="0">
                <a:solidFill>
                  <a:srgbClr val="FFFFFF"/>
                </a:solidFill>
              </a:rPr>
              <a:t>Cocktails</a:t>
            </a:r>
          </a:p>
          <a:p>
            <a:pPr marL="342900" indent="-342900">
              <a:lnSpc>
                <a:spcPct val="90000"/>
              </a:lnSpc>
              <a:buFont typeface="Wingdings" pitchFamily="2" charset="2"/>
              <a:buChar char="v"/>
            </a:pPr>
            <a:r>
              <a:rPr lang="en-US" sz="1800" b="1" dirty="0" err="1">
                <a:solidFill>
                  <a:srgbClr val="FFFFFF"/>
                </a:solidFill>
              </a:rPr>
              <a:t>Evènements</a:t>
            </a:r>
            <a:r>
              <a:rPr lang="en-US" sz="1800" b="1" dirty="0">
                <a:solidFill>
                  <a:srgbClr val="FFFFFF"/>
                </a:solidFill>
              </a:rPr>
              <a:t> </a:t>
            </a:r>
            <a:r>
              <a:rPr lang="en-US" sz="1800" b="1" dirty="0" err="1">
                <a:solidFill>
                  <a:srgbClr val="FFFFFF"/>
                </a:solidFill>
              </a:rPr>
              <a:t>privés</a:t>
            </a:r>
            <a:r>
              <a:rPr lang="en-US" sz="1800" b="1" dirty="0">
                <a:solidFill>
                  <a:srgbClr val="FFFFFF"/>
                </a:solidFill>
              </a:rPr>
              <a:t> </a:t>
            </a:r>
            <a:r>
              <a:rPr lang="en-US" sz="1800" b="1" dirty="0" err="1">
                <a:solidFill>
                  <a:srgbClr val="FFFFFF"/>
                </a:solidFill>
              </a:rPr>
              <a:t>d’entreprise</a:t>
            </a:r>
            <a:endParaRPr lang="en-US" sz="1800" b="1" dirty="0">
              <a:solidFill>
                <a:srgbClr val="FFFFFF"/>
              </a:solidFill>
            </a:endParaRPr>
          </a:p>
          <a:p>
            <a:pPr marL="182880" indent="-228600">
              <a:lnSpc>
                <a:spcPct val="90000"/>
              </a:lnSpc>
              <a:buFont typeface="Arial" panose="020B0604020202020204" pitchFamily="34" charset="0"/>
              <a:buChar char="•"/>
            </a:pPr>
            <a:endParaRPr lang="en-US" sz="700" dirty="0">
              <a:solidFill>
                <a:srgbClr val="FFFFFF"/>
              </a:solidFill>
            </a:endParaRPr>
          </a:p>
        </p:txBody>
      </p:sp>
      <p:cxnSp>
        <p:nvCxnSpPr>
          <p:cNvPr id="72" name="Straight Connector 71">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4"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9895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44" name="Rectangle 4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1679A-BCA7-2149-63A5-C357CC79D48D}"/>
              </a:ext>
            </a:extLst>
          </p:cNvPr>
          <p:cNvSpPr>
            <a:spLocks noGrp="1"/>
          </p:cNvSpPr>
          <p:nvPr>
            <p:ph type="ctrTitle"/>
          </p:nvPr>
        </p:nvSpPr>
        <p:spPr>
          <a:xfrm>
            <a:off x="786111" y="-567137"/>
            <a:ext cx="4754880" cy="3292836"/>
          </a:xfrm>
        </p:spPr>
        <p:txBody>
          <a:bodyPr vert="horz" lIns="91440" tIns="45720" rIns="91440" bIns="45720" rtlCol="0" anchor="ctr">
            <a:normAutofit/>
          </a:bodyPr>
          <a:lstStyle/>
          <a:p>
            <a:r>
              <a:rPr lang="en-US" sz="6000" b="1" i="1" kern="1200" spc="100" baseline="0" dirty="0" err="1">
                <a:solidFill>
                  <a:srgbClr val="FFB300"/>
                </a:solidFill>
                <a:latin typeface="+mj-lt"/>
                <a:ea typeface="+mj-ea"/>
                <a:cs typeface="+mj-cs"/>
              </a:rPr>
              <a:t>Bienvenue</a:t>
            </a:r>
            <a:br>
              <a:rPr lang="en-US" sz="6000" i="1" kern="1200" spc="100" baseline="0" dirty="0">
                <a:solidFill>
                  <a:schemeClr val="tx1">
                    <a:lumMod val="85000"/>
                    <a:lumOff val="15000"/>
                  </a:schemeClr>
                </a:solidFill>
                <a:latin typeface="+mj-lt"/>
                <a:ea typeface="+mj-ea"/>
                <a:cs typeface="+mj-cs"/>
              </a:rPr>
            </a:br>
            <a:endParaRPr lang="en-US" sz="6000" i="1" kern="1200" spc="100" baseline="0" dirty="0">
              <a:solidFill>
                <a:schemeClr val="tx1">
                  <a:lumMod val="85000"/>
                  <a:lumOff val="15000"/>
                </a:schemeClr>
              </a:solidFill>
              <a:latin typeface="+mj-lt"/>
              <a:ea typeface="+mj-ea"/>
              <a:cs typeface="+mj-cs"/>
            </a:endParaRPr>
          </a:p>
        </p:txBody>
      </p:sp>
      <p:cxnSp>
        <p:nvCxnSpPr>
          <p:cNvPr id="46" name="Straight Connector 4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15520B-FC56-8C65-10B2-A476376BDCD4}"/>
              </a:ext>
            </a:extLst>
          </p:cNvPr>
          <p:cNvSpPr txBox="1"/>
          <p:nvPr/>
        </p:nvSpPr>
        <p:spPr>
          <a:xfrm>
            <a:off x="173621" y="1377387"/>
            <a:ext cx="5922378" cy="3483980"/>
          </a:xfrm>
          <a:prstGeom prst="rect">
            <a:avLst/>
          </a:prstGeom>
        </p:spPr>
        <p:txBody>
          <a:bodyPr vert="horz" lIns="91440" tIns="45720" rIns="91440" bIns="45720" rtlCol="0">
            <a:noAutofit/>
          </a:bodyPr>
          <a:lstStyle/>
          <a:p>
            <a:pPr marL="182880">
              <a:spcBef>
                <a:spcPts val="400"/>
              </a:spcBef>
              <a:spcAft>
                <a:spcPts val="400"/>
              </a:spcAft>
              <a:buFont typeface="Arial" panose="020B0604020202020204" pitchFamily="34" charset="0"/>
            </a:pPr>
            <a:r>
              <a:rPr lang="fr-FR" sz="1100" b="1" i="0" u="none" strike="noStrike" dirty="0">
                <a:solidFill>
                  <a:schemeClr val="tx1">
                    <a:lumMod val="85000"/>
                    <a:lumOff val="15000"/>
                  </a:schemeClr>
                </a:solidFill>
                <a:effectLst/>
              </a:rPr>
              <a:t>Ce guide que vous tenez entre vos mains et que vous êtes en train de lire représente pour nous une véritable déclaration d'identité. Notre objectif premier est d'établir des relations solides et harmonieuses avec nos partenaires et nos clients. Cela implique que nous accordions une importance cruciale à la mise en place d'une stratégie parfaitement alignée avec l'ensemble de nos activités, aussi bien actuelles que futures.</a:t>
            </a:r>
          </a:p>
          <a:p>
            <a:pPr marL="182880">
              <a:spcBef>
                <a:spcPts val="400"/>
              </a:spcBef>
              <a:spcAft>
                <a:spcPts val="400"/>
              </a:spcAft>
              <a:buFont typeface="Arial" panose="020B0604020202020204" pitchFamily="34" charset="0"/>
            </a:pPr>
            <a:endParaRPr lang="fr-FR" sz="1100" b="1" dirty="0">
              <a:solidFill>
                <a:schemeClr val="tx1">
                  <a:lumMod val="85000"/>
                  <a:lumOff val="15000"/>
                </a:schemeClr>
              </a:solidFill>
            </a:endParaRPr>
          </a:p>
          <a:p>
            <a:pPr marL="182880">
              <a:spcBef>
                <a:spcPts val="400"/>
              </a:spcBef>
              <a:spcAft>
                <a:spcPts val="400"/>
              </a:spcAft>
              <a:buFont typeface="Arial" panose="020B0604020202020204" pitchFamily="34" charset="0"/>
            </a:pPr>
            <a:endParaRPr lang="fr-FR" sz="1100" b="1" i="0" u="none" strike="noStrike" dirty="0">
              <a:solidFill>
                <a:schemeClr val="tx1">
                  <a:lumMod val="85000"/>
                  <a:lumOff val="15000"/>
                </a:schemeClr>
              </a:solidFill>
              <a:effectLst/>
            </a:endParaRPr>
          </a:p>
          <a:p>
            <a:pPr marL="182880">
              <a:spcBef>
                <a:spcPts val="400"/>
              </a:spcBef>
              <a:spcAft>
                <a:spcPts val="400"/>
              </a:spcAft>
              <a:buFont typeface="Arial" panose="020B0604020202020204" pitchFamily="34" charset="0"/>
            </a:pPr>
            <a:endParaRPr lang="fr-FR" sz="1100" b="1" i="0" u="none" strike="noStrike" dirty="0">
              <a:solidFill>
                <a:schemeClr val="tx1">
                  <a:lumMod val="85000"/>
                  <a:lumOff val="15000"/>
                </a:schemeClr>
              </a:solidFill>
              <a:effectLst/>
            </a:endParaRPr>
          </a:p>
          <a:p>
            <a:pPr marL="182880">
              <a:spcBef>
                <a:spcPts val="400"/>
              </a:spcBef>
              <a:spcAft>
                <a:spcPts val="400"/>
              </a:spcAft>
              <a:buFont typeface="Arial" panose="020B0604020202020204" pitchFamily="34" charset="0"/>
            </a:pPr>
            <a:r>
              <a:rPr lang="fr-FR" sz="1100" b="1" i="0" u="none" strike="noStrike" dirty="0">
                <a:solidFill>
                  <a:schemeClr val="tx1">
                    <a:lumMod val="85000"/>
                    <a:lumOff val="15000"/>
                  </a:schemeClr>
                </a:solidFill>
                <a:effectLst/>
              </a:rPr>
              <a:t>Au cœur de notre entreprise, nous avons fait de notre passion pour la restauration et l'événementiel une véritable source d'inspiration. Nous cherchons à unir nos clients autour de cette passion, devenant ainsi un partenaire de confiance, une source de conseils avisés, et un lieu de réconfort pour tous ceux que nous servons. À travers nos créations et nos services, nous ne nous contentons pas de satisfaire nos clients, mais nous étendons notre empreinte à leur vie sociale. C'est pourquoi nous tenons tant à notre identité et à la qualité de nos prestations. Les pages qui suivent vous présenteront en détail notre identité, notre plan d'entreprise, ainsi que notre mission et nos valeurs.</a:t>
            </a:r>
          </a:p>
          <a:p>
            <a:pPr marL="182880">
              <a:spcBef>
                <a:spcPts val="400"/>
              </a:spcBef>
              <a:spcAft>
                <a:spcPts val="400"/>
              </a:spcAft>
              <a:buFont typeface="Arial" panose="020B0604020202020204" pitchFamily="34" charset="0"/>
            </a:pPr>
            <a:endParaRPr lang="fr-FR" sz="1100" b="1" dirty="0">
              <a:solidFill>
                <a:schemeClr val="tx1">
                  <a:lumMod val="85000"/>
                  <a:lumOff val="15000"/>
                </a:schemeClr>
              </a:solidFill>
            </a:endParaRPr>
          </a:p>
          <a:p>
            <a:pPr marL="182880">
              <a:spcBef>
                <a:spcPts val="400"/>
              </a:spcBef>
              <a:spcAft>
                <a:spcPts val="400"/>
              </a:spcAft>
              <a:buFont typeface="Arial" panose="020B0604020202020204" pitchFamily="34" charset="0"/>
            </a:pPr>
            <a:endParaRPr lang="fr-FR" sz="1100" b="1" i="0" u="none" strike="noStrike" dirty="0">
              <a:solidFill>
                <a:schemeClr val="tx1">
                  <a:lumMod val="85000"/>
                  <a:lumOff val="15000"/>
                </a:schemeClr>
              </a:solidFill>
              <a:effectLst/>
            </a:endParaRPr>
          </a:p>
          <a:p>
            <a:pPr marL="182880">
              <a:spcBef>
                <a:spcPts val="400"/>
              </a:spcBef>
              <a:spcAft>
                <a:spcPts val="400"/>
              </a:spcAft>
              <a:buFont typeface="Arial" panose="020B0604020202020204" pitchFamily="34" charset="0"/>
            </a:pPr>
            <a:r>
              <a:rPr lang="fr-FR" sz="1100" b="1" i="0" u="none" strike="noStrike" dirty="0">
                <a:solidFill>
                  <a:schemeClr val="tx1">
                    <a:lumMod val="85000"/>
                    <a:lumOff val="15000"/>
                  </a:schemeClr>
                </a:solidFill>
                <a:effectLst/>
              </a:rPr>
              <a:t>Fondamentalement, ce guide trace notre parcours pour devenir le partenaire de confiance idéal pour nos clients. Nous espérons sincèrement que ce document vous sera aussi précieux qu'il l'est pour nous. Que vous soyez membre de notre équipe, prestataire externe, consultant ou collaborateur, nous vous remercions de votre contribution à la réalisation de notre mission.</a:t>
            </a:r>
          </a:p>
          <a:p>
            <a:pPr marL="182880">
              <a:spcBef>
                <a:spcPts val="400"/>
              </a:spcBef>
              <a:spcAft>
                <a:spcPts val="400"/>
              </a:spcAft>
              <a:buFont typeface="Arial" panose="020B0604020202020204" pitchFamily="34" charset="0"/>
            </a:pPr>
            <a:r>
              <a:rPr lang="fr-FR" sz="1100" b="1" i="0" u="none" strike="noStrike" dirty="0">
                <a:solidFill>
                  <a:schemeClr val="tx1">
                    <a:lumMod val="85000"/>
                    <a:lumOff val="15000"/>
                  </a:schemeClr>
                </a:solidFill>
                <a:effectLst/>
              </a:rPr>
              <a:t>Au nom de toute l'équipe de Comme1Chef.events, nous vous souhaitons chaleureusement la bienvenue !</a:t>
            </a:r>
          </a:p>
        </p:txBody>
      </p:sp>
      <p:pic>
        <p:nvPicPr>
          <p:cNvPr id="10" name="Picture 9" descr="A group of people holding glasses of wine&#10;&#10;Description automatically generated">
            <a:extLst>
              <a:ext uri="{FF2B5EF4-FFF2-40B4-BE49-F238E27FC236}">
                <a16:creationId xmlns:a16="http://schemas.microsoft.com/office/drawing/2014/main" id="{EBBFA16E-0CB1-7D9B-307C-E3908B8AB7C4}"/>
              </a:ext>
            </a:extLst>
          </p:cNvPr>
          <p:cNvPicPr>
            <a:picLocks noChangeAspect="1"/>
          </p:cNvPicPr>
          <p:nvPr/>
        </p:nvPicPr>
        <p:blipFill rotWithShape="1">
          <a:blip r:embed="rId2"/>
          <a:srcRect l="9065"/>
          <a:stretch/>
        </p:blipFill>
        <p:spPr>
          <a:xfrm>
            <a:off x="6096000" y="10"/>
            <a:ext cx="6095998" cy="6857990"/>
          </a:xfrm>
          <a:prstGeom prst="rect">
            <a:avLst/>
          </a:prstGeom>
        </p:spPr>
      </p:pic>
      <p:sp>
        <p:nvSpPr>
          <p:cNvPr id="4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3976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cutting a piece of meat on a plate&#10;&#10;Description automatically generated">
            <a:extLst>
              <a:ext uri="{FF2B5EF4-FFF2-40B4-BE49-F238E27FC236}">
                <a16:creationId xmlns:a16="http://schemas.microsoft.com/office/drawing/2014/main" id="{9A907DCD-C791-B3CD-C635-C92CCB7EC713}"/>
              </a:ext>
            </a:extLst>
          </p:cNvPr>
          <p:cNvPicPr>
            <a:picLocks noChangeAspect="1"/>
          </p:cNvPicPr>
          <p:nvPr/>
        </p:nvPicPr>
        <p:blipFill rotWithShape="1">
          <a:blip r:embed="rId2">
            <a:alphaModFix/>
          </a:blip>
          <a:srcRect t="25388" b="3210"/>
          <a:stretch/>
        </p:blipFill>
        <p:spPr>
          <a:xfrm>
            <a:off x="3331593" y="10"/>
            <a:ext cx="8860407" cy="6857990"/>
          </a:xfrm>
          <a:custGeom>
            <a:avLst/>
            <a:gdLst/>
            <a:ahLst/>
            <a:cxnLst/>
            <a:rect l="l" t="t" r="r" b="b"/>
            <a:pathLst>
              <a:path w="8860407" h="6858000">
                <a:moveTo>
                  <a:pt x="0" y="0"/>
                </a:moveTo>
                <a:lnTo>
                  <a:pt x="8860407" y="0"/>
                </a:lnTo>
                <a:lnTo>
                  <a:pt x="8860407" y="6858000"/>
                </a:lnTo>
                <a:lnTo>
                  <a:pt x="661049" y="6858000"/>
                </a:lnTo>
                <a:lnTo>
                  <a:pt x="832672" y="6662026"/>
                </a:lnTo>
                <a:cubicBezTo>
                  <a:pt x="1465328" y="5866432"/>
                  <a:pt x="1845374" y="4846462"/>
                  <a:pt x="1845374" y="3734370"/>
                </a:cubicBezTo>
                <a:cubicBezTo>
                  <a:pt x="1845374" y="2244963"/>
                  <a:pt x="1163691" y="920792"/>
                  <a:pt x="106458" y="79568"/>
                </a:cubicBezTo>
                <a:close/>
              </a:path>
            </a:pathLst>
          </a:custGeom>
        </p:spPr>
      </p:pic>
      <p:sp>
        <p:nvSpPr>
          <p:cNvPr id="2" name="Title 1">
            <a:extLst>
              <a:ext uri="{FF2B5EF4-FFF2-40B4-BE49-F238E27FC236}">
                <a16:creationId xmlns:a16="http://schemas.microsoft.com/office/drawing/2014/main" id="{49D4076E-DAAA-2319-8934-B9E76223A38A}"/>
              </a:ext>
            </a:extLst>
          </p:cNvPr>
          <p:cNvSpPr>
            <a:spLocks noGrp="1"/>
          </p:cNvSpPr>
          <p:nvPr>
            <p:ph type="ctrTitle"/>
          </p:nvPr>
        </p:nvSpPr>
        <p:spPr>
          <a:xfrm>
            <a:off x="109182" y="306648"/>
            <a:ext cx="5986818" cy="4355293"/>
          </a:xfrm>
        </p:spPr>
        <p:txBody>
          <a:bodyPr anchor="b">
            <a:normAutofit/>
          </a:bodyPr>
          <a:lstStyle/>
          <a:p>
            <a:r>
              <a:rPr lang="en-FR" sz="8000" b="1" dirty="0">
                <a:solidFill>
                  <a:srgbClr val="FFB300"/>
                </a:solidFill>
                <a:latin typeface="+mn-lt"/>
              </a:rPr>
              <a:t>      Chef Privé</a:t>
            </a:r>
          </a:p>
        </p:txBody>
      </p:sp>
      <p:sp>
        <p:nvSpPr>
          <p:cNvPr id="3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98389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E0682-9164-F255-6E86-E8B2B702D371}"/>
              </a:ext>
            </a:extLst>
          </p:cNvPr>
          <p:cNvSpPr>
            <a:spLocks noGrp="1"/>
          </p:cNvSpPr>
          <p:nvPr>
            <p:ph type="title"/>
          </p:nvPr>
        </p:nvSpPr>
        <p:spPr>
          <a:xfrm>
            <a:off x="758952" y="758951"/>
            <a:ext cx="4782039" cy="1966747"/>
          </a:xfrm>
        </p:spPr>
        <p:txBody>
          <a:bodyPr anchor="ctr">
            <a:normAutofit/>
          </a:bodyPr>
          <a:lstStyle/>
          <a:p>
            <a:pPr fontAlgn="base"/>
            <a:r>
              <a:rPr lang="en-GB" sz="2400" b="1" i="0" u="none" strike="noStrike" dirty="0" err="1">
                <a:solidFill>
                  <a:srgbClr val="C68900"/>
                </a:solidFill>
                <a:effectLst/>
              </a:rPr>
              <a:t>Dégustez</a:t>
            </a:r>
            <a:r>
              <a:rPr lang="en-GB" sz="2400" b="1" i="0" u="none" strike="noStrike" dirty="0">
                <a:solidFill>
                  <a:srgbClr val="C68900"/>
                </a:solidFill>
                <a:effectLst/>
              </a:rPr>
              <a:t> un </a:t>
            </a:r>
            <a:r>
              <a:rPr lang="en-GB" sz="2400" b="1" i="0" u="none" strike="noStrike" dirty="0" err="1">
                <a:solidFill>
                  <a:srgbClr val="C68900"/>
                </a:solidFill>
                <a:effectLst/>
              </a:rPr>
              <a:t>somptueux</a:t>
            </a:r>
            <a:r>
              <a:rPr lang="en-GB" sz="2400" b="1" i="0" u="none" strike="noStrike" dirty="0">
                <a:solidFill>
                  <a:srgbClr val="C68900"/>
                </a:solidFill>
                <a:effectLst/>
              </a:rPr>
              <a:t> </a:t>
            </a:r>
            <a:r>
              <a:rPr lang="en-GB" sz="2400" b="1" i="0" u="none" strike="noStrike" dirty="0" err="1">
                <a:solidFill>
                  <a:srgbClr val="C68900"/>
                </a:solidFill>
                <a:effectLst/>
              </a:rPr>
              <a:t>repas</a:t>
            </a:r>
            <a:r>
              <a:rPr lang="en-GB" sz="2400" b="1" i="0" u="none" strike="noStrike" dirty="0">
                <a:solidFill>
                  <a:srgbClr val="C68900"/>
                </a:solidFill>
                <a:effectLst/>
              </a:rPr>
              <a:t> de chef, sans </a:t>
            </a:r>
            <a:r>
              <a:rPr lang="en-GB" sz="2400" b="1" i="0" u="none" strike="noStrike" dirty="0" err="1">
                <a:solidFill>
                  <a:srgbClr val="C68900"/>
                </a:solidFill>
                <a:effectLst/>
              </a:rPr>
              <a:t>bouger</a:t>
            </a:r>
            <a:r>
              <a:rPr lang="en-GB" sz="2400" b="1" i="0" u="none" strike="noStrike" dirty="0">
                <a:solidFill>
                  <a:srgbClr val="C68900"/>
                </a:solidFill>
                <a:effectLst/>
              </a:rPr>
              <a:t> de chez </a:t>
            </a:r>
            <a:r>
              <a:rPr lang="en-GB" sz="2400" b="1" i="0" u="none" strike="noStrike" dirty="0" err="1">
                <a:solidFill>
                  <a:srgbClr val="C68900"/>
                </a:solidFill>
                <a:effectLst/>
              </a:rPr>
              <a:t>vous</a:t>
            </a:r>
            <a:r>
              <a:rPr lang="en-GB" sz="2400" b="1" i="0" u="none" strike="noStrike" dirty="0">
                <a:solidFill>
                  <a:srgbClr val="C68900"/>
                </a:solidFill>
                <a:effectLst/>
              </a:rPr>
              <a:t>!</a:t>
            </a:r>
            <a:br>
              <a:rPr lang="en-GB" sz="2400" b="0" i="0" u="none" strike="noStrike" dirty="0">
                <a:effectLst/>
              </a:rPr>
            </a:br>
            <a:br>
              <a:rPr lang="en-GB" sz="2400" dirty="0"/>
            </a:br>
            <a:endParaRPr lang="fr-FR" sz="2400" dirty="0"/>
          </a:p>
        </p:txBody>
      </p:sp>
      <p:cxnSp>
        <p:nvCxnSpPr>
          <p:cNvPr id="40" name="Straight Connector 39">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2CF429-169E-497A-9AA2-2FB20CA3AF94}"/>
              </a:ext>
            </a:extLst>
          </p:cNvPr>
          <p:cNvSpPr>
            <a:spLocks noGrp="1"/>
          </p:cNvSpPr>
          <p:nvPr>
            <p:ph idx="1"/>
          </p:nvPr>
        </p:nvSpPr>
        <p:spPr>
          <a:xfrm>
            <a:off x="758826" y="3161684"/>
            <a:ext cx="4782166" cy="2620405"/>
          </a:xfrm>
        </p:spPr>
        <p:txBody>
          <a:bodyPr>
            <a:normAutofit/>
          </a:bodyPr>
          <a:lstStyle/>
          <a:p>
            <a:pPr marL="0" indent="0">
              <a:buNone/>
            </a:pPr>
            <a:r>
              <a:rPr lang="fr-FR" b="1" dirty="0">
                <a:solidFill>
                  <a:schemeClr val="bg1"/>
                </a:solidFill>
              </a:rPr>
              <a:t>Pour vos déjeuners, diners ou encore évènements privés d’entreprise, nos équipes vous apportent une solution unique pour une expérience exceptionnelle, accompagnée de nos spécialités.</a:t>
            </a:r>
          </a:p>
          <a:p>
            <a:pPr marL="0" indent="0">
              <a:buNone/>
            </a:pPr>
            <a:endParaRPr lang="fr-FR" dirty="0"/>
          </a:p>
        </p:txBody>
      </p:sp>
      <p:pic>
        <p:nvPicPr>
          <p:cNvPr id="9" name="Picture 8" descr="A fork and knife with a napkin on it&#10;&#10;Description automatically generated">
            <a:extLst>
              <a:ext uri="{FF2B5EF4-FFF2-40B4-BE49-F238E27FC236}">
                <a16:creationId xmlns:a16="http://schemas.microsoft.com/office/drawing/2014/main" id="{0DE9389A-76FC-0E9E-C41D-C70C1329D894}"/>
              </a:ext>
            </a:extLst>
          </p:cNvPr>
          <p:cNvPicPr>
            <a:picLocks noChangeAspect="1"/>
          </p:cNvPicPr>
          <p:nvPr/>
        </p:nvPicPr>
        <p:blipFill rotWithShape="1">
          <a:blip r:embed="rId2"/>
          <a:srcRect l="21954" r="18712" b="-1"/>
          <a:stretch/>
        </p:blipFill>
        <p:spPr>
          <a:xfrm>
            <a:off x="6096000" y="10"/>
            <a:ext cx="6095998" cy="6857990"/>
          </a:xfrm>
          <a:prstGeom prst="rect">
            <a:avLst/>
          </a:prstGeom>
        </p:spPr>
      </p:pic>
      <p:sp>
        <p:nvSpPr>
          <p:cNvPr id="4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79911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and squeezing a lime into a plate&#10;&#10;Description automatically generated">
            <a:extLst>
              <a:ext uri="{FF2B5EF4-FFF2-40B4-BE49-F238E27FC236}">
                <a16:creationId xmlns:a16="http://schemas.microsoft.com/office/drawing/2014/main" id="{F202C285-3C39-6E1C-CB8A-D63AA3F0CFBC}"/>
              </a:ext>
            </a:extLst>
          </p:cNvPr>
          <p:cNvPicPr>
            <a:picLocks noChangeAspect="1"/>
          </p:cNvPicPr>
          <p:nvPr/>
        </p:nvPicPr>
        <p:blipFill rotWithShape="1">
          <a:blip r:embed="rId3"/>
          <a:srcRect t="46528" b="6516"/>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3" name="Picture 2" descr="Food cooking on a stove&#10;&#10;Description automatically generated">
            <a:extLst>
              <a:ext uri="{FF2B5EF4-FFF2-40B4-BE49-F238E27FC236}">
                <a16:creationId xmlns:a16="http://schemas.microsoft.com/office/drawing/2014/main" id="{004F03C9-C417-8D4F-7561-3BCA493D1CC9}"/>
              </a:ext>
            </a:extLst>
          </p:cNvPr>
          <p:cNvPicPr>
            <a:picLocks noChangeAspect="1"/>
          </p:cNvPicPr>
          <p:nvPr/>
        </p:nvPicPr>
        <p:blipFill rotWithShape="1">
          <a:blip r:embed="rId4"/>
          <a:srcRect t="38332" r="-1" b="32003"/>
          <a:stretch/>
        </p:blipFill>
        <p:spPr>
          <a:xfrm>
            <a:off x="4182010" y="388788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9" name="Picture 8" descr="A plate of food on a table&#10;&#10;Description automatically generated">
            <a:extLst>
              <a:ext uri="{FF2B5EF4-FFF2-40B4-BE49-F238E27FC236}">
                <a16:creationId xmlns:a16="http://schemas.microsoft.com/office/drawing/2014/main" id="{5772DEA4-1989-0949-3431-B037AF4A0F6F}"/>
              </a:ext>
            </a:extLst>
          </p:cNvPr>
          <p:cNvPicPr>
            <a:picLocks noChangeAspect="1"/>
          </p:cNvPicPr>
          <p:nvPr/>
        </p:nvPicPr>
        <p:blipFill rotWithShape="1">
          <a:blip r:embed="rId5"/>
          <a:srcRect t="25396" r="-2" b="13592"/>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421089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42" name="Rectangle 4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06E828-1E60-6900-7429-C75E8B57B1D2}"/>
              </a:ext>
            </a:extLst>
          </p:cNvPr>
          <p:cNvSpPr txBox="1"/>
          <p:nvPr/>
        </p:nvSpPr>
        <p:spPr>
          <a:xfrm>
            <a:off x="758826" y="1080664"/>
            <a:ext cx="4782166" cy="4701426"/>
          </a:xfrm>
          <a:prstGeom prst="rect">
            <a:avLst/>
          </a:prstGeom>
        </p:spPr>
        <p:txBody>
          <a:bodyPr vert="horz" lIns="91440" tIns="45720" rIns="91440" bIns="45720" rtlCol="0">
            <a:normAutofit/>
          </a:bodyPr>
          <a:lstStyle/>
          <a:p>
            <a:pPr marL="182880" fontAlgn="base">
              <a:spcBef>
                <a:spcPts val="400"/>
              </a:spcBef>
              <a:spcAft>
                <a:spcPts val="400"/>
              </a:spcAft>
              <a:buFont typeface="Arial" panose="020B0604020202020204" pitchFamily="34" charset="0"/>
            </a:pPr>
            <a:r>
              <a:rPr lang="fr-FR" sz="1300" b="1" i="1" u="none" strike="noStrike" dirty="0">
                <a:solidFill>
                  <a:schemeClr val="bg1"/>
                </a:solidFill>
                <a:effectLst/>
              </a:rPr>
              <a:t>Depuis quelques années, la profession de chef à domicile s’est démocratisée en profitant de la demande croissante émanant aussi bien des particuliers que des professionnels. Il faut dire qu’il est extrêmement agréable de pouvoir profiter d’un délicieux repas concocté par une équipe professionnelle que ce soit à la maison ou lors d’une soirée organisée par une entreprise.</a:t>
            </a:r>
          </a:p>
          <a:p>
            <a:pPr marL="182880" fontAlgn="base">
              <a:spcBef>
                <a:spcPts val="400"/>
              </a:spcBef>
              <a:spcAft>
                <a:spcPts val="400"/>
              </a:spcAft>
              <a:buFont typeface="Arial" panose="020B0604020202020204" pitchFamily="34" charset="0"/>
            </a:pPr>
            <a:r>
              <a:rPr lang="fr-FR" sz="1300" b="1" i="1" u="none" strike="noStrike" dirty="0">
                <a:solidFill>
                  <a:schemeClr val="bg1"/>
                </a:solidFill>
                <a:effectLst/>
              </a:rPr>
              <a:t>​</a:t>
            </a:r>
          </a:p>
          <a:p>
            <a:pPr marL="182880" fontAlgn="base">
              <a:spcBef>
                <a:spcPts val="400"/>
              </a:spcBef>
              <a:spcAft>
                <a:spcPts val="400"/>
              </a:spcAft>
              <a:buFont typeface="Arial" panose="020B0604020202020204" pitchFamily="34" charset="0"/>
            </a:pPr>
            <a:r>
              <a:rPr lang="fr-FR" sz="1300" b="1" i="1" u="none" strike="noStrike" dirty="0">
                <a:solidFill>
                  <a:srgbClr val="FFB300"/>
                </a:solidFill>
                <a:effectLst/>
              </a:rPr>
              <a:t>Profitez dorénavant de la grande cuisine à la maison grâce à comme1chef.events</a:t>
            </a:r>
          </a:p>
          <a:p>
            <a:pPr marL="182880">
              <a:spcBef>
                <a:spcPts val="400"/>
              </a:spcBef>
              <a:spcAft>
                <a:spcPts val="400"/>
              </a:spcAft>
              <a:buFont typeface="Arial" panose="020B0604020202020204" pitchFamily="34" charset="0"/>
            </a:pPr>
            <a:endParaRPr lang="en-US" sz="1300" dirty="0">
              <a:solidFill>
                <a:schemeClr val="tx1">
                  <a:lumMod val="85000"/>
                  <a:lumOff val="15000"/>
                </a:schemeClr>
              </a:solidFill>
            </a:endParaRPr>
          </a:p>
        </p:txBody>
      </p:sp>
      <p:pic>
        <p:nvPicPr>
          <p:cNvPr id="8" name="Picture 7" descr="A table with plates and flowers on it&#10;&#10;Description automatically generated">
            <a:extLst>
              <a:ext uri="{FF2B5EF4-FFF2-40B4-BE49-F238E27FC236}">
                <a16:creationId xmlns:a16="http://schemas.microsoft.com/office/drawing/2014/main" id="{AE9F4471-0DB5-12A9-1579-AAC440DD87CB}"/>
              </a:ext>
            </a:extLst>
          </p:cNvPr>
          <p:cNvPicPr>
            <a:picLocks noChangeAspect="1"/>
          </p:cNvPicPr>
          <p:nvPr/>
        </p:nvPicPr>
        <p:blipFill rotWithShape="1">
          <a:blip r:embed="rId2"/>
          <a:srcRect r="-2" b="16186"/>
          <a:stretch/>
        </p:blipFill>
        <p:spPr>
          <a:xfrm>
            <a:off x="6096000" y="10"/>
            <a:ext cx="6095998" cy="6857990"/>
          </a:xfrm>
          <a:prstGeom prst="rect">
            <a:avLst/>
          </a:prstGeom>
        </p:spPr>
      </p:pic>
      <p:sp>
        <p:nvSpPr>
          <p:cNvPr id="4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74874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sitting at tables&#10;&#10;Description automatically generated">
            <a:extLst>
              <a:ext uri="{FF2B5EF4-FFF2-40B4-BE49-F238E27FC236}">
                <a16:creationId xmlns:a16="http://schemas.microsoft.com/office/drawing/2014/main" id="{F44030B2-35B9-0943-B854-8417106A45E3}"/>
              </a:ext>
            </a:extLst>
          </p:cNvPr>
          <p:cNvPicPr>
            <a:picLocks noChangeAspect="1"/>
          </p:cNvPicPr>
          <p:nvPr/>
        </p:nvPicPr>
        <p:blipFill rotWithShape="1">
          <a:blip r:embed="rId2"/>
          <a:srcRect t="15414"/>
          <a:stretch/>
        </p:blipFill>
        <p:spPr>
          <a:xfrm>
            <a:off x="1" y="-2"/>
            <a:ext cx="12192017" cy="6858000"/>
          </a:xfrm>
          <a:prstGeom prst="rect">
            <a:avLst/>
          </a:prstGeom>
        </p:spPr>
      </p:pic>
      <p:sp>
        <p:nvSpPr>
          <p:cNvPr id="39" name="Rectangle 38">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A98941-A18D-585F-FEFF-65B89BFD41B7}"/>
              </a:ext>
            </a:extLst>
          </p:cNvPr>
          <p:cNvSpPr>
            <a:spLocks noGrp="1"/>
          </p:cNvSpPr>
          <p:nvPr>
            <p:ph type="ctrTitle"/>
          </p:nvPr>
        </p:nvSpPr>
        <p:spPr>
          <a:xfrm>
            <a:off x="758952" y="190012"/>
            <a:ext cx="6520622" cy="1816915"/>
          </a:xfrm>
        </p:spPr>
        <p:txBody>
          <a:bodyPr vert="horz" lIns="91440" tIns="45720" rIns="91440" bIns="45720" rtlCol="0" anchor="b">
            <a:normAutofit/>
          </a:bodyPr>
          <a:lstStyle/>
          <a:p>
            <a:r>
              <a:rPr lang="en-US" sz="6000" b="1" i="1" kern="1200" spc="100" baseline="0" dirty="0" err="1">
                <a:solidFill>
                  <a:srgbClr val="C68900"/>
                </a:solidFill>
                <a:latin typeface="+mj-lt"/>
                <a:ea typeface="+mj-ea"/>
                <a:cs typeface="+mj-cs"/>
              </a:rPr>
              <a:t>Opérateur</a:t>
            </a:r>
            <a:r>
              <a:rPr lang="en-US" sz="6000" b="1" i="1" kern="1200" spc="100" baseline="0" dirty="0">
                <a:solidFill>
                  <a:srgbClr val="C68900"/>
                </a:solidFill>
                <a:latin typeface="+mj-lt"/>
                <a:ea typeface="+mj-ea"/>
                <a:cs typeface="+mj-cs"/>
              </a:rPr>
              <a:t> F&amp;B</a:t>
            </a:r>
          </a:p>
        </p:txBody>
      </p:sp>
      <p:sp>
        <p:nvSpPr>
          <p:cNvPr id="3" name="Subtitle 2">
            <a:extLst>
              <a:ext uri="{FF2B5EF4-FFF2-40B4-BE49-F238E27FC236}">
                <a16:creationId xmlns:a16="http://schemas.microsoft.com/office/drawing/2014/main" id="{459BA3EA-211A-418E-178D-266BCB415796}"/>
              </a:ext>
            </a:extLst>
          </p:cNvPr>
          <p:cNvSpPr>
            <a:spLocks noGrp="1"/>
          </p:cNvSpPr>
          <p:nvPr>
            <p:ph type="subTitle" idx="1"/>
          </p:nvPr>
        </p:nvSpPr>
        <p:spPr>
          <a:xfrm>
            <a:off x="758952" y="2707584"/>
            <a:ext cx="4572000" cy="3705091"/>
          </a:xfrm>
        </p:spPr>
        <p:txBody>
          <a:bodyPr vert="horz" lIns="91440" tIns="45720" rIns="91440" bIns="45720" rtlCol="0">
            <a:normAutofit fontScale="92500"/>
          </a:bodyPr>
          <a:lstStyle/>
          <a:p>
            <a:pPr marL="182880">
              <a:lnSpc>
                <a:spcPct val="90000"/>
              </a:lnSpc>
            </a:pPr>
            <a:r>
              <a:rPr lang="en-US" sz="2000" b="1" dirty="0">
                <a:solidFill>
                  <a:srgbClr val="FFFFFF"/>
                </a:solidFill>
                <a:effectLst/>
              </a:rPr>
              <a:t>Avant tout, </a:t>
            </a:r>
            <a:r>
              <a:rPr lang="en-US" sz="2000" b="1" i="1" dirty="0">
                <a:solidFill>
                  <a:srgbClr val="FFFFFF"/>
                </a:solidFill>
                <a:effectLst/>
              </a:rPr>
              <a:t>Comme1Chef.events</a:t>
            </a:r>
            <a:r>
              <a:rPr lang="en-US" sz="2000" b="1" dirty="0">
                <a:solidFill>
                  <a:srgbClr val="FFFFFF"/>
                </a:solidFill>
                <a:effectLst/>
              </a:rPr>
              <a:t> se </a:t>
            </a:r>
            <a:r>
              <a:rPr lang="en-US" sz="2000" b="1" dirty="0" err="1">
                <a:solidFill>
                  <a:srgbClr val="FFFFFF"/>
                </a:solidFill>
                <a:effectLst/>
              </a:rPr>
              <a:t>définit</a:t>
            </a:r>
            <a:r>
              <a:rPr lang="en-US" sz="2000" b="1" dirty="0">
                <a:solidFill>
                  <a:srgbClr val="FFFFFF"/>
                </a:solidFill>
                <a:effectLst/>
              </a:rPr>
              <a:t> </a:t>
            </a:r>
            <a:r>
              <a:rPr lang="en-US" sz="2000" b="1" dirty="0" err="1">
                <a:solidFill>
                  <a:srgbClr val="FFFFFF"/>
                </a:solidFill>
                <a:effectLst/>
              </a:rPr>
              <a:t>comme</a:t>
            </a:r>
            <a:r>
              <a:rPr lang="en-US" sz="2000" b="1" dirty="0">
                <a:solidFill>
                  <a:srgbClr val="FFFFFF"/>
                </a:solidFill>
                <a:effectLst/>
              </a:rPr>
              <a:t> un </a:t>
            </a:r>
            <a:r>
              <a:rPr lang="en-US" sz="2000" b="1" dirty="0" err="1">
                <a:solidFill>
                  <a:srgbClr val="FFFFFF"/>
                </a:solidFill>
                <a:effectLst/>
              </a:rPr>
              <a:t>Operateur</a:t>
            </a:r>
            <a:r>
              <a:rPr lang="en-US" sz="2000" b="1" dirty="0">
                <a:solidFill>
                  <a:srgbClr val="FFFFFF"/>
                </a:solidFill>
                <a:effectLst/>
              </a:rPr>
              <a:t> F&amp;B. </a:t>
            </a:r>
          </a:p>
          <a:p>
            <a:pPr marL="182880">
              <a:lnSpc>
                <a:spcPct val="90000"/>
              </a:lnSpc>
            </a:pPr>
            <a:endParaRPr lang="en-US" sz="2000" b="1" dirty="0">
              <a:solidFill>
                <a:srgbClr val="FFFFFF"/>
              </a:solidFill>
              <a:effectLst/>
            </a:endParaRPr>
          </a:p>
          <a:p>
            <a:pPr marL="182880">
              <a:lnSpc>
                <a:spcPct val="90000"/>
              </a:lnSpc>
            </a:pPr>
            <a:endParaRPr lang="en-US" sz="2000" b="1" dirty="0">
              <a:solidFill>
                <a:srgbClr val="FFFFFF"/>
              </a:solidFill>
              <a:effectLst/>
            </a:endParaRPr>
          </a:p>
          <a:p>
            <a:pPr marL="182880">
              <a:lnSpc>
                <a:spcPct val="90000"/>
              </a:lnSpc>
            </a:pPr>
            <a:endParaRPr lang="en-US" sz="2000" b="1" dirty="0">
              <a:solidFill>
                <a:srgbClr val="FFFFFF"/>
              </a:solidFill>
              <a:effectLst/>
            </a:endParaRPr>
          </a:p>
          <a:p>
            <a:pPr marL="182880">
              <a:lnSpc>
                <a:spcPct val="90000"/>
              </a:lnSpc>
            </a:pPr>
            <a:r>
              <a:rPr lang="en-US" sz="2000" b="1" dirty="0" err="1">
                <a:solidFill>
                  <a:srgbClr val="FFFFFF"/>
                </a:solidFill>
                <a:effectLst/>
              </a:rPr>
              <a:t>Incubateurs</a:t>
            </a:r>
            <a:r>
              <a:rPr lang="en-US" sz="2000" b="1" dirty="0">
                <a:solidFill>
                  <a:srgbClr val="FFFFFF"/>
                </a:solidFill>
                <a:effectLst/>
              </a:rPr>
              <a:t> nouvelle </a:t>
            </a:r>
            <a:r>
              <a:rPr lang="en-US" sz="2000" b="1" dirty="0" err="1">
                <a:solidFill>
                  <a:srgbClr val="FFFFFF"/>
                </a:solidFill>
                <a:effectLst/>
              </a:rPr>
              <a:t>génération</a:t>
            </a:r>
            <a:r>
              <a:rPr lang="en-US" sz="2000" b="1" dirty="0">
                <a:solidFill>
                  <a:srgbClr val="FFFFFF"/>
                </a:solidFill>
                <a:effectLst/>
              </a:rPr>
              <a:t>, les </a:t>
            </a:r>
            <a:r>
              <a:rPr lang="en-US" sz="2000" b="1" dirty="0" err="1">
                <a:solidFill>
                  <a:srgbClr val="FFFFFF"/>
                </a:solidFill>
                <a:effectLst/>
              </a:rPr>
              <a:t>opérateurs</a:t>
            </a:r>
            <a:r>
              <a:rPr lang="en-US" sz="2000" b="1" dirty="0">
                <a:solidFill>
                  <a:srgbClr val="FFFFFF"/>
                </a:solidFill>
                <a:effectLst/>
              </a:rPr>
              <a:t> Food &amp; Beverage </a:t>
            </a:r>
            <a:r>
              <a:rPr lang="en-US" sz="2000" b="1" dirty="0" err="1">
                <a:solidFill>
                  <a:srgbClr val="FFFFFF"/>
                </a:solidFill>
                <a:effectLst/>
              </a:rPr>
              <a:t>repensent</a:t>
            </a:r>
            <a:r>
              <a:rPr lang="en-US" sz="2000" b="1" dirty="0">
                <a:solidFill>
                  <a:srgbClr val="FFFFFF"/>
                </a:solidFill>
                <a:effectLst/>
              </a:rPr>
              <a:t> </a:t>
            </a:r>
            <a:r>
              <a:rPr lang="en-US" sz="2000" b="1" dirty="0" err="1">
                <a:solidFill>
                  <a:srgbClr val="FFFFFF"/>
                </a:solidFill>
                <a:effectLst/>
              </a:rPr>
              <a:t>aujourd’hui</a:t>
            </a:r>
            <a:r>
              <a:rPr lang="en-US" sz="2000" b="1" dirty="0">
                <a:solidFill>
                  <a:srgbClr val="FFFFFF"/>
                </a:solidFill>
                <a:effectLst/>
              </a:rPr>
              <a:t> les métiers de la restauration et de </a:t>
            </a:r>
            <a:r>
              <a:rPr lang="en-US" sz="2000" b="1" dirty="0" err="1">
                <a:solidFill>
                  <a:srgbClr val="FFFFFF"/>
                </a:solidFill>
                <a:effectLst/>
              </a:rPr>
              <a:t>l’Entertainment</a:t>
            </a:r>
            <a:r>
              <a:rPr lang="en-US" sz="2000" b="1" dirty="0">
                <a:solidFill>
                  <a:srgbClr val="FFFFFF"/>
                </a:solidFill>
                <a:effectLst/>
              </a:rPr>
              <a:t>, </a:t>
            </a:r>
            <a:r>
              <a:rPr lang="en-US" sz="2000" b="1" dirty="0" err="1">
                <a:solidFill>
                  <a:srgbClr val="FFFFFF"/>
                </a:solidFill>
                <a:effectLst/>
              </a:rPr>
              <a:t>en</a:t>
            </a:r>
            <a:r>
              <a:rPr lang="en-US" sz="2000" b="1" dirty="0">
                <a:solidFill>
                  <a:srgbClr val="FFFFFF"/>
                </a:solidFill>
                <a:effectLst/>
              </a:rPr>
              <a:t> </a:t>
            </a:r>
            <a:r>
              <a:rPr lang="en-US" sz="2000" b="1" dirty="0" err="1">
                <a:solidFill>
                  <a:srgbClr val="FFFFFF"/>
                </a:solidFill>
                <a:effectLst/>
              </a:rPr>
              <a:t>créant</a:t>
            </a:r>
            <a:r>
              <a:rPr lang="en-US" sz="2000" b="1" dirty="0">
                <a:solidFill>
                  <a:srgbClr val="FFFFFF"/>
                </a:solidFill>
                <a:effectLst/>
              </a:rPr>
              <a:t> des </a:t>
            </a:r>
            <a:r>
              <a:rPr lang="en-US" sz="2000" b="1" dirty="0" err="1">
                <a:solidFill>
                  <a:srgbClr val="FFFFFF"/>
                </a:solidFill>
                <a:effectLst/>
              </a:rPr>
              <a:t>lieux</a:t>
            </a:r>
            <a:r>
              <a:rPr lang="en-US" sz="2000" b="1" dirty="0">
                <a:solidFill>
                  <a:srgbClr val="FFFFFF"/>
                </a:solidFill>
                <a:effectLst/>
              </a:rPr>
              <a:t> de destination ultra </a:t>
            </a:r>
            <a:r>
              <a:rPr lang="en-US" sz="2000" b="1" dirty="0" err="1">
                <a:solidFill>
                  <a:srgbClr val="FFFFFF"/>
                </a:solidFill>
                <a:effectLst/>
              </a:rPr>
              <a:t>attractifs</a:t>
            </a:r>
            <a:r>
              <a:rPr lang="en-US" sz="2000" b="1" dirty="0">
                <a:solidFill>
                  <a:srgbClr val="FFFFFF"/>
                </a:solidFill>
                <a:effectLst/>
              </a:rPr>
              <a:t> ! </a:t>
            </a:r>
          </a:p>
          <a:p>
            <a:pPr marL="182880">
              <a:lnSpc>
                <a:spcPct val="90000"/>
              </a:lnSpc>
            </a:pPr>
            <a:endParaRPr lang="en-US" sz="1000" dirty="0">
              <a:solidFill>
                <a:srgbClr val="FFFFFF"/>
              </a:solidFill>
              <a:effectLst/>
            </a:endParaRPr>
          </a:p>
          <a:p>
            <a:pPr marL="182880">
              <a:lnSpc>
                <a:spcPct val="90000"/>
              </a:lnSpc>
            </a:pPr>
            <a:endParaRPr lang="en-US" sz="1000" dirty="0">
              <a:solidFill>
                <a:srgbClr val="FFFFFF"/>
              </a:solidFill>
            </a:endParaRPr>
          </a:p>
          <a:p>
            <a:pPr marL="182880">
              <a:lnSpc>
                <a:spcPct val="90000"/>
              </a:lnSpc>
            </a:pPr>
            <a:endParaRPr lang="en-US" sz="1000" dirty="0">
              <a:solidFill>
                <a:srgbClr val="FFFFFF"/>
              </a:solidFill>
              <a:effectLst/>
            </a:endParaRPr>
          </a:p>
          <a:p>
            <a:pPr marL="182880">
              <a:lnSpc>
                <a:spcPct val="90000"/>
              </a:lnSpc>
            </a:pPr>
            <a:endParaRPr lang="en-US" sz="1000" dirty="0">
              <a:solidFill>
                <a:srgbClr val="FFFFFF"/>
              </a:solidFill>
            </a:endParaRPr>
          </a:p>
        </p:txBody>
      </p:sp>
      <p:cxnSp>
        <p:nvCxnSpPr>
          <p:cNvPr id="41" name="Straight Connector 40">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8873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 name="Picture 43" descr="A close up of a gas burner&#10;&#10;Description automatically generated">
            <a:extLst>
              <a:ext uri="{FF2B5EF4-FFF2-40B4-BE49-F238E27FC236}">
                <a16:creationId xmlns:a16="http://schemas.microsoft.com/office/drawing/2014/main" id="{43C5C69C-7B63-4D55-AF99-1E6409C6879D}"/>
              </a:ext>
            </a:extLst>
          </p:cNvPr>
          <p:cNvPicPr>
            <a:picLocks noChangeAspect="1"/>
          </p:cNvPicPr>
          <p:nvPr/>
        </p:nvPicPr>
        <p:blipFill>
          <a:blip r:embed="rId2"/>
          <a:stretch>
            <a:fillRect/>
          </a:stretch>
        </p:blipFill>
        <p:spPr>
          <a:xfrm>
            <a:off x="6096000" y="0"/>
            <a:ext cx="6096000" cy="6876288"/>
          </a:xfrm>
          <a:prstGeom prst="rect">
            <a:avLst/>
          </a:prstGeom>
          <a:ln>
            <a:solidFill>
              <a:schemeClr val="tx2"/>
            </a:solidFill>
          </a:ln>
        </p:spPr>
        <p:style>
          <a:lnRef idx="2">
            <a:schemeClr val="dk1">
              <a:shade val="15000"/>
            </a:schemeClr>
          </a:lnRef>
          <a:fillRef idx="1">
            <a:schemeClr val="dk1"/>
          </a:fillRef>
          <a:effectRef idx="0">
            <a:schemeClr val="dk1"/>
          </a:effectRef>
          <a:fontRef idx="minor">
            <a:schemeClr val="lt1"/>
          </a:fontRef>
        </p:style>
      </p:pic>
      <p:sp>
        <p:nvSpPr>
          <p:cNvPr id="6" name="Oval 5">
            <a:extLst>
              <a:ext uri="{FF2B5EF4-FFF2-40B4-BE49-F238E27FC236}">
                <a16:creationId xmlns:a16="http://schemas.microsoft.com/office/drawing/2014/main" id="{BF9663B6-D9E6-F227-0629-8F4DEC69B99F}"/>
              </a:ext>
            </a:extLst>
          </p:cNvPr>
          <p:cNvSpPr/>
          <p:nvPr/>
        </p:nvSpPr>
        <p:spPr>
          <a:xfrm>
            <a:off x="5227092" y="2565778"/>
            <a:ext cx="1790131" cy="1777621"/>
          </a:xfrm>
          <a:prstGeom prst="ellipse">
            <a:avLst/>
          </a:prstGeom>
          <a:solidFill>
            <a:srgbClr val="FFB30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dirty="0">
              <a:solidFill>
                <a:srgbClr val="FFB300"/>
              </a:solidFill>
            </a:endParaRPr>
          </a:p>
        </p:txBody>
      </p:sp>
      <p:sp>
        <p:nvSpPr>
          <p:cNvPr id="23" name="TextBox 22">
            <a:extLst>
              <a:ext uri="{FF2B5EF4-FFF2-40B4-BE49-F238E27FC236}">
                <a16:creationId xmlns:a16="http://schemas.microsoft.com/office/drawing/2014/main" id="{582DD2F1-7077-5575-FCCB-AF4B6C697708}"/>
              </a:ext>
            </a:extLst>
          </p:cNvPr>
          <p:cNvSpPr txBox="1"/>
          <p:nvPr/>
        </p:nvSpPr>
        <p:spPr>
          <a:xfrm>
            <a:off x="3118513" y="1369091"/>
            <a:ext cx="3343702" cy="369332"/>
          </a:xfrm>
          <a:prstGeom prst="rect">
            <a:avLst/>
          </a:prstGeom>
          <a:noFill/>
        </p:spPr>
        <p:txBody>
          <a:bodyPr wrap="square" rtlCol="0">
            <a:spAutoFit/>
          </a:bodyPr>
          <a:lstStyle/>
          <a:p>
            <a:r>
              <a:rPr lang="fr-FR" b="1" dirty="0">
                <a:solidFill>
                  <a:srgbClr val="FFB300"/>
                </a:solidFill>
              </a:rPr>
              <a:t>Conceptualisation</a:t>
            </a:r>
          </a:p>
        </p:txBody>
      </p:sp>
      <p:sp>
        <p:nvSpPr>
          <p:cNvPr id="24" name="TextBox 23">
            <a:extLst>
              <a:ext uri="{FF2B5EF4-FFF2-40B4-BE49-F238E27FC236}">
                <a16:creationId xmlns:a16="http://schemas.microsoft.com/office/drawing/2014/main" id="{BEB3FF5B-AB84-699B-0413-BC6DC2D43021}"/>
              </a:ext>
            </a:extLst>
          </p:cNvPr>
          <p:cNvSpPr txBox="1"/>
          <p:nvPr/>
        </p:nvSpPr>
        <p:spPr>
          <a:xfrm>
            <a:off x="6842263" y="1369091"/>
            <a:ext cx="2920621" cy="369332"/>
          </a:xfrm>
          <a:prstGeom prst="rect">
            <a:avLst/>
          </a:prstGeom>
          <a:noFill/>
        </p:spPr>
        <p:txBody>
          <a:bodyPr wrap="square" rtlCol="0">
            <a:spAutoFit/>
          </a:bodyPr>
          <a:lstStyle/>
          <a:p>
            <a:r>
              <a:rPr lang="fr-FR" b="1" dirty="0" err="1">
                <a:solidFill>
                  <a:srgbClr val="FFB300"/>
                </a:solidFill>
              </a:rPr>
              <a:t>Branding</a:t>
            </a:r>
            <a:endParaRPr lang="fr-FR" b="1" dirty="0">
              <a:solidFill>
                <a:srgbClr val="FFB300"/>
              </a:solidFill>
            </a:endParaRPr>
          </a:p>
        </p:txBody>
      </p:sp>
      <p:sp>
        <p:nvSpPr>
          <p:cNvPr id="25" name="TextBox 24">
            <a:extLst>
              <a:ext uri="{FF2B5EF4-FFF2-40B4-BE49-F238E27FC236}">
                <a16:creationId xmlns:a16="http://schemas.microsoft.com/office/drawing/2014/main" id="{6F7C8231-2995-5BE5-B726-BABAED979ADC}"/>
              </a:ext>
            </a:extLst>
          </p:cNvPr>
          <p:cNvSpPr txBox="1"/>
          <p:nvPr/>
        </p:nvSpPr>
        <p:spPr>
          <a:xfrm>
            <a:off x="7071814" y="5153696"/>
            <a:ext cx="2210937" cy="369332"/>
          </a:xfrm>
          <a:prstGeom prst="rect">
            <a:avLst/>
          </a:prstGeom>
          <a:noFill/>
        </p:spPr>
        <p:txBody>
          <a:bodyPr wrap="square" rtlCol="0">
            <a:spAutoFit/>
          </a:bodyPr>
          <a:lstStyle/>
          <a:p>
            <a:r>
              <a:rPr lang="fr-FR" b="1" dirty="0">
                <a:solidFill>
                  <a:srgbClr val="FFB300"/>
                </a:solidFill>
              </a:rPr>
              <a:t>Programmation</a:t>
            </a:r>
          </a:p>
        </p:txBody>
      </p:sp>
      <p:sp>
        <p:nvSpPr>
          <p:cNvPr id="26" name="TextBox 25">
            <a:extLst>
              <a:ext uri="{FF2B5EF4-FFF2-40B4-BE49-F238E27FC236}">
                <a16:creationId xmlns:a16="http://schemas.microsoft.com/office/drawing/2014/main" id="{E882DE53-7BFC-BC90-D52D-A389D33FEDC9}"/>
              </a:ext>
            </a:extLst>
          </p:cNvPr>
          <p:cNvSpPr txBox="1"/>
          <p:nvPr/>
        </p:nvSpPr>
        <p:spPr>
          <a:xfrm>
            <a:off x="5063318" y="428218"/>
            <a:ext cx="2169994" cy="369332"/>
          </a:xfrm>
          <a:prstGeom prst="rect">
            <a:avLst/>
          </a:prstGeom>
          <a:noFill/>
        </p:spPr>
        <p:txBody>
          <a:bodyPr wrap="square" rtlCol="0">
            <a:spAutoFit/>
          </a:bodyPr>
          <a:lstStyle/>
          <a:p>
            <a:r>
              <a:rPr lang="fr-FR" b="1" dirty="0">
                <a:solidFill>
                  <a:srgbClr val="FFB300"/>
                </a:solidFill>
              </a:rPr>
              <a:t>Communication</a:t>
            </a:r>
          </a:p>
        </p:txBody>
      </p:sp>
      <p:sp>
        <p:nvSpPr>
          <p:cNvPr id="27" name="TextBox 26">
            <a:extLst>
              <a:ext uri="{FF2B5EF4-FFF2-40B4-BE49-F238E27FC236}">
                <a16:creationId xmlns:a16="http://schemas.microsoft.com/office/drawing/2014/main" id="{95010B04-67BD-E9C4-7F43-1A49BD34364B}"/>
              </a:ext>
            </a:extLst>
          </p:cNvPr>
          <p:cNvSpPr txBox="1"/>
          <p:nvPr/>
        </p:nvSpPr>
        <p:spPr>
          <a:xfrm>
            <a:off x="2501506" y="5190532"/>
            <a:ext cx="3821373" cy="646331"/>
          </a:xfrm>
          <a:prstGeom prst="rect">
            <a:avLst/>
          </a:prstGeom>
          <a:noFill/>
        </p:spPr>
        <p:txBody>
          <a:bodyPr wrap="square" rtlCol="0">
            <a:spAutoFit/>
          </a:bodyPr>
          <a:lstStyle/>
          <a:p>
            <a:r>
              <a:rPr lang="en-GB" sz="1800" b="1" dirty="0">
                <a:solidFill>
                  <a:srgbClr val="FFB300"/>
                </a:solidFill>
                <a:effectLst/>
                <a:latin typeface="Manrope"/>
              </a:rPr>
              <a:t>Installations </a:t>
            </a:r>
            <a:r>
              <a:rPr lang="en-GB" sz="1800" b="1" dirty="0" err="1">
                <a:solidFill>
                  <a:srgbClr val="FFB300"/>
                </a:solidFill>
                <a:effectLst/>
                <a:latin typeface="Manrope"/>
              </a:rPr>
              <a:t>pérationelles</a:t>
            </a:r>
            <a:endParaRPr lang="en-GB" b="1" dirty="0">
              <a:solidFill>
                <a:srgbClr val="FFB300"/>
              </a:solidFill>
              <a:effectLst/>
            </a:endParaRPr>
          </a:p>
          <a:p>
            <a:endParaRPr lang="fr-FR" dirty="0"/>
          </a:p>
        </p:txBody>
      </p:sp>
      <p:cxnSp>
        <p:nvCxnSpPr>
          <p:cNvPr id="30" name="Straight Arrow Connector 29">
            <a:extLst>
              <a:ext uri="{FF2B5EF4-FFF2-40B4-BE49-F238E27FC236}">
                <a16:creationId xmlns:a16="http://schemas.microsoft.com/office/drawing/2014/main" id="{5A224D01-37F8-CE65-06E8-AFA77744055F}"/>
              </a:ext>
            </a:extLst>
          </p:cNvPr>
          <p:cNvCxnSpPr/>
          <p:nvPr/>
        </p:nvCxnSpPr>
        <p:spPr>
          <a:xfrm>
            <a:off x="4572000" y="1924334"/>
            <a:ext cx="2934267" cy="2934269"/>
          </a:xfrm>
          <a:prstGeom prst="straightConnector1">
            <a:avLst/>
          </a:prstGeom>
          <a:ln w="76200">
            <a:solidFill>
              <a:srgbClr val="FFB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92CF77B-9B29-36A2-7416-88C9261BB422}"/>
              </a:ext>
            </a:extLst>
          </p:cNvPr>
          <p:cNvCxnSpPr/>
          <p:nvPr/>
        </p:nvCxnSpPr>
        <p:spPr>
          <a:xfrm flipV="1">
            <a:off x="4790364" y="1924334"/>
            <a:ext cx="2715903" cy="3043451"/>
          </a:xfrm>
          <a:prstGeom prst="straightConnector1">
            <a:avLst/>
          </a:prstGeom>
          <a:ln w="76200">
            <a:solidFill>
              <a:srgbClr val="FFB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E1E4A5F-D589-4065-768A-BC54428AB159}"/>
              </a:ext>
            </a:extLst>
          </p:cNvPr>
          <p:cNvCxnSpPr>
            <a:cxnSpLocks/>
            <a:stCxn id="6" idx="0"/>
          </p:cNvCxnSpPr>
          <p:nvPr/>
        </p:nvCxnSpPr>
        <p:spPr>
          <a:xfrm flipH="1" flipV="1">
            <a:off x="6122157" y="968991"/>
            <a:ext cx="1" cy="1596787"/>
          </a:xfrm>
          <a:prstGeom prst="straightConnector1">
            <a:avLst/>
          </a:prstGeom>
          <a:ln w="76200">
            <a:solidFill>
              <a:srgbClr val="FFB3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CAD261-F4FB-8146-69A9-5ECEF84285C6}"/>
              </a:ext>
            </a:extLst>
          </p:cNvPr>
          <p:cNvSpPr txBox="1"/>
          <p:nvPr/>
        </p:nvSpPr>
        <p:spPr>
          <a:xfrm>
            <a:off x="5404520" y="3111691"/>
            <a:ext cx="1419270" cy="584775"/>
          </a:xfrm>
          <a:prstGeom prst="rect">
            <a:avLst/>
          </a:prstGeom>
          <a:noFill/>
        </p:spPr>
        <p:txBody>
          <a:bodyPr wrap="square" rtlCol="0">
            <a:spAutoFit/>
          </a:bodyPr>
          <a:lstStyle/>
          <a:p>
            <a:pPr algn="ctr"/>
            <a:r>
              <a:rPr lang="fr-FR" sz="1600" b="1" i="1" dirty="0">
                <a:solidFill>
                  <a:schemeClr val="tx2"/>
                </a:solidFill>
              </a:rPr>
              <a:t>Espaces Identitaires</a:t>
            </a:r>
          </a:p>
        </p:txBody>
      </p:sp>
    </p:spTree>
    <p:extLst>
      <p:ext uri="{BB962C8B-B14F-4D97-AF65-F5344CB8AC3E}">
        <p14:creationId xmlns:p14="http://schemas.microsoft.com/office/powerpoint/2010/main" val="351650341"/>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{2DB2C6C5-A68F-634B-8A06-2C923C489DBC}tf10001057</Template>
  <TotalTime>1480</TotalTime>
  <Words>590</Words>
  <Application>Microsoft Macintosh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Avenir Next LT Pro</vt:lpstr>
      <vt:lpstr>Calibri</vt:lpstr>
      <vt:lpstr>Helvetica Neue</vt:lpstr>
      <vt:lpstr>Manrope</vt:lpstr>
      <vt:lpstr>Sitka Banner</vt:lpstr>
      <vt:lpstr>Wingdings</vt:lpstr>
      <vt:lpstr>HeadlinesVTI</vt:lpstr>
      <vt:lpstr>Comme1Chef.Events</vt:lpstr>
      <vt:lpstr>Comme1chef.event </vt:lpstr>
      <vt:lpstr>Bienvenue </vt:lpstr>
      <vt:lpstr>      Chef Privé</vt:lpstr>
      <vt:lpstr>Dégustez un somptueux repas de chef, sans bouger de chez vous!  </vt:lpstr>
      <vt:lpstr>PowerPoint Presentation</vt:lpstr>
      <vt:lpstr>PowerPoint Presentation</vt:lpstr>
      <vt:lpstr>Opérateur F&amp;B</vt:lpstr>
      <vt:lpstr>PowerPoint Presentation</vt:lpstr>
      <vt:lpstr>Notre ADN</vt:lpstr>
      <vt:lpstr>En résumé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Comme1chef.event </dc:title>
  <dc:creator>VALENTINI-PELTRAULT Paul</dc:creator>
  <cp:lastModifiedBy>VALENTINI-PELTRAULT Paul</cp:lastModifiedBy>
  <cp:revision>4</cp:revision>
  <dcterms:created xsi:type="dcterms:W3CDTF">2023-09-11T17:54:29Z</dcterms:created>
  <dcterms:modified xsi:type="dcterms:W3CDTF">2023-09-12T20:27:51Z</dcterms:modified>
</cp:coreProperties>
</file>